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27"/>
  </p:notesMasterIdLst>
  <p:handoutMasterIdLst>
    <p:handoutMasterId r:id="rId28"/>
  </p:handoutMasterIdLst>
  <p:sldIdLst>
    <p:sldId id="267" r:id="rId2"/>
    <p:sldId id="293" r:id="rId3"/>
    <p:sldId id="319" r:id="rId4"/>
    <p:sldId id="412" r:id="rId5"/>
    <p:sldId id="434" r:id="rId6"/>
    <p:sldId id="427" r:id="rId7"/>
    <p:sldId id="424" r:id="rId8"/>
    <p:sldId id="425" r:id="rId9"/>
    <p:sldId id="426" r:id="rId10"/>
    <p:sldId id="417" r:id="rId11"/>
    <p:sldId id="421" r:id="rId12"/>
    <p:sldId id="419" r:id="rId13"/>
    <p:sldId id="408" r:id="rId14"/>
    <p:sldId id="420" r:id="rId15"/>
    <p:sldId id="416" r:id="rId16"/>
    <p:sldId id="423" r:id="rId17"/>
    <p:sldId id="428" r:id="rId18"/>
    <p:sldId id="422" r:id="rId19"/>
    <p:sldId id="415" r:id="rId20"/>
    <p:sldId id="431" r:id="rId21"/>
    <p:sldId id="430" r:id="rId22"/>
    <p:sldId id="409" r:id="rId23"/>
    <p:sldId id="432" r:id="rId24"/>
    <p:sldId id="433" r:id="rId25"/>
    <p:sldId id="287" r:id="rId26"/>
  </p:sldIdLst>
  <p:sldSz cx="9144000" cy="6858000" type="screen4x3"/>
  <p:notesSz cx="7010400" cy="92964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CCECFF"/>
    <a:srgbClr val="ED1D62"/>
    <a:srgbClr val="99CCFF"/>
    <a:srgbClr val="00FF00"/>
    <a:srgbClr val="FA102C"/>
    <a:srgbClr val="FF66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678" autoAdjust="0"/>
    <p:restoredTop sz="87631" autoAdjust="0"/>
  </p:normalViewPr>
  <p:slideViewPr>
    <p:cSldViewPr>
      <p:cViewPr>
        <p:scale>
          <a:sx n="100" d="100"/>
          <a:sy n="100" d="100"/>
        </p:scale>
        <p:origin x="-72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2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0B349A8-F9B5-4CF9-9CDD-9B78B950239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8813D9B-CE55-47EA-B418-532AF142A19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5A4E17-9A08-42E5-8DF0-3669FCBC160F}" type="slidenum">
              <a:rPr lang="de-DE" altLang="de-DE"/>
              <a:pPr>
                <a:spcBef>
                  <a:spcPct val="0"/>
                </a:spcBef>
              </a:pPr>
              <a:t>2</a:t>
            </a:fld>
            <a:endParaRPr lang="de-DE" altLang="de-DE"/>
          </a:p>
        </p:txBody>
      </p:sp>
      <p:sp>
        <p:nvSpPr>
          <p:cNvPr id="71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smtClean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0B489B3-2515-497B-B9D3-F584521C6007}" type="slidenum">
              <a:rPr lang="de-DE" altLang="de-DE"/>
              <a:pPr algn="r" eaLnBrk="1" hangingPunct="1">
                <a:spcBef>
                  <a:spcPct val="0"/>
                </a:spcBef>
              </a:pPr>
              <a:t>11</a:t>
            </a:fld>
            <a:endParaRPr lang="de-DE" altLang="de-DE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EB58A5-87C9-43E7-8F78-DBB3CF06A05C}" type="slidenum">
              <a:rPr lang="de-DE" altLang="de-DE"/>
              <a:pPr algn="r" eaLnBrk="1" hangingPunct="1">
                <a:spcBef>
                  <a:spcPct val="0"/>
                </a:spcBef>
              </a:pPr>
              <a:t>12</a:t>
            </a:fld>
            <a:endParaRPr lang="de-DE" altLang="de-DE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A95E712-DF81-441B-9F4D-638366521904}" type="slidenum">
              <a:rPr lang="de-DE" altLang="de-DE"/>
              <a:pPr algn="r" eaLnBrk="1" hangingPunct="1">
                <a:spcBef>
                  <a:spcPct val="0"/>
                </a:spcBef>
              </a:pPr>
              <a:t>13</a:t>
            </a:fld>
            <a:endParaRPr lang="de-DE" altLang="de-DE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3691BCD-BE07-4CA0-B6E4-CC58A1404693}" type="slidenum">
              <a:rPr lang="de-DE" altLang="de-DE"/>
              <a:pPr algn="r" eaLnBrk="1" hangingPunct="1">
                <a:spcBef>
                  <a:spcPct val="0"/>
                </a:spcBef>
              </a:pPr>
              <a:t>14</a:t>
            </a:fld>
            <a:endParaRPr lang="de-DE" altLang="de-DE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98381C4-B30D-47A2-AC0A-CA3943A09DAE}" type="slidenum">
              <a:rPr lang="de-DE" altLang="de-DE"/>
              <a:pPr algn="r" eaLnBrk="1" hangingPunct="1">
                <a:spcBef>
                  <a:spcPct val="0"/>
                </a:spcBef>
              </a:pPr>
              <a:t>15</a:t>
            </a:fld>
            <a:endParaRPr lang="de-DE" altLang="de-DE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E052533-B088-4EBE-AE6C-B625D0550B59}" type="slidenum">
              <a:rPr lang="de-DE" altLang="de-DE"/>
              <a:pPr algn="r" eaLnBrk="1" hangingPunct="1">
                <a:spcBef>
                  <a:spcPct val="0"/>
                </a:spcBef>
              </a:pPr>
              <a:t>16</a:t>
            </a:fld>
            <a:endParaRPr lang="de-DE" altLang="de-DE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78C6863-49D7-4783-BB4F-3250342F5FC0}" type="slidenum">
              <a:rPr lang="de-DE" altLang="de-DE"/>
              <a:pPr algn="r" eaLnBrk="1" hangingPunct="1">
                <a:spcBef>
                  <a:spcPct val="0"/>
                </a:spcBef>
              </a:pPr>
              <a:t>17</a:t>
            </a:fld>
            <a:endParaRPr lang="de-DE" altLang="de-DE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286F69F-D8FC-4EE0-B809-28CD62A16364}" type="slidenum">
              <a:rPr lang="de-DE" altLang="de-DE"/>
              <a:pPr algn="r" eaLnBrk="1" hangingPunct="1">
                <a:spcBef>
                  <a:spcPct val="0"/>
                </a:spcBef>
              </a:pPr>
              <a:t>18</a:t>
            </a:fld>
            <a:endParaRPr lang="de-DE" altLang="de-DE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ADAC837-1E18-49D2-8542-4EA35CA6792C}" type="slidenum">
              <a:rPr lang="de-DE" altLang="de-DE"/>
              <a:pPr algn="r" eaLnBrk="1" hangingPunct="1">
                <a:spcBef>
                  <a:spcPct val="0"/>
                </a:spcBef>
              </a:pPr>
              <a:t>19</a:t>
            </a:fld>
            <a:endParaRPr lang="de-DE" altLang="de-DE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DFF8295-BFB7-41F8-AF40-E15FB52B94E0}" type="slidenum">
              <a:rPr lang="de-DE" altLang="de-DE"/>
              <a:pPr algn="r" eaLnBrk="1" hangingPunct="1">
                <a:spcBef>
                  <a:spcPct val="0"/>
                </a:spcBef>
              </a:pPr>
              <a:t>20</a:t>
            </a:fld>
            <a:endParaRPr lang="de-DE" altLang="de-DE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9AA022-D5A3-4D7C-98D1-9B746B08E8A9}" type="slidenum">
              <a:rPr lang="de-DE" altLang="de-DE"/>
              <a:pPr>
                <a:spcBef>
                  <a:spcPct val="0"/>
                </a:spcBef>
              </a:pPr>
              <a:t>3</a:t>
            </a:fld>
            <a:endParaRPr lang="de-DE" altLang="de-DE"/>
          </a:p>
        </p:txBody>
      </p:sp>
      <p:sp>
        <p:nvSpPr>
          <p:cNvPr id="92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7D82B0F-5E8A-41F8-AD20-DD4E07251933}" type="slidenum">
              <a:rPr lang="de-DE" altLang="de-DE"/>
              <a:pPr algn="r" eaLnBrk="1" hangingPunct="1">
                <a:spcBef>
                  <a:spcPct val="0"/>
                </a:spcBef>
              </a:pPr>
              <a:t>21</a:t>
            </a:fld>
            <a:endParaRPr lang="de-DE" altLang="de-DE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AC40E87-E8D2-477C-93E0-145D79AC700A}" type="slidenum">
              <a:rPr lang="de-DE" altLang="de-DE"/>
              <a:pPr algn="r" eaLnBrk="1" hangingPunct="1">
                <a:spcBef>
                  <a:spcPct val="0"/>
                </a:spcBef>
              </a:pPr>
              <a:t>22</a:t>
            </a:fld>
            <a:endParaRPr lang="de-DE" altLang="de-DE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DF3209D-9C86-43A2-920C-6FCCEB96F4D6}" type="slidenum">
              <a:rPr lang="de-DE" altLang="de-DE"/>
              <a:pPr algn="r" eaLnBrk="1" hangingPunct="1">
                <a:spcBef>
                  <a:spcPct val="0"/>
                </a:spcBef>
              </a:pPr>
              <a:t>23</a:t>
            </a:fld>
            <a:endParaRPr lang="de-DE" altLang="de-DE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906F744-C311-4309-AD64-292C838F9CBD}" type="slidenum">
              <a:rPr lang="de-DE" altLang="de-DE"/>
              <a:pPr algn="r" eaLnBrk="1" hangingPunct="1">
                <a:spcBef>
                  <a:spcPct val="0"/>
                </a:spcBef>
              </a:pPr>
              <a:t>24</a:t>
            </a:fld>
            <a:endParaRPr lang="de-DE" altLang="de-DE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7C7C5B6-AFB0-4CAB-94F6-2DC13D0C214D}" type="slidenum">
              <a:rPr lang="de-DE" altLang="de-DE"/>
              <a:pPr algn="r" eaLnBrk="1" hangingPunct="1">
                <a:spcBef>
                  <a:spcPct val="0"/>
                </a:spcBef>
              </a:pPr>
              <a:t>4</a:t>
            </a:fld>
            <a:endParaRPr lang="de-DE" altLang="de-DE"/>
          </a:p>
        </p:txBody>
      </p:sp>
      <p:sp>
        <p:nvSpPr>
          <p:cNvPr id="112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9235780-AF00-4710-B02D-9E405178A595}" type="slidenum">
              <a:rPr lang="de-DE" altLang="de-DE"/>
              <a:pPr algn="r" eaLnBrk="1" hangingPunct="1">
                <a:spcBef>
                  <a:spcPct val="0"/>
                </a:spcBef>
              </a:pPr>
              <a:t>5</a:t>
            </a:fld>
            <a:endParaRPr lang="de-DE" altLang="de-DE"/>
          </a:p>
        </p:txBody>
      </p:sp>
      <p:sp>
        <p:nvSpPr>
          <p:cNvPr id="133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F65802F-0482-4D49-9F44-58D65F176066}" type="slidenum">
              <a:rPr lang="de-DE" altLang="de-DE"/>
              <a:pPr algn="r" eaLnBrk="1" hangingPunct="1">
                <a:spcBef>
                  <a:spcPct val="0"/>
                </a:spcBef>
              </a:pPr>
              <a:t>6</a:t>
            </a:fld>
            <a:endParaRPr lang="de-DE" altLang="de-DE"/>
          </a:p>
        </p:txBody>
      </p:sp>
      <p:sp>
        <p:nvSpPr>
          <p:cNvPr id="153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BCCD8D2-E8D7-4CA2-85DA-156B8FE1D29A}" type="slidenum">
              <a:rPr lang="de-DE" altLang="de-DE"/>
              <a:pPr algn="r" eaLnBrk="1" hangingPunct="1">
                <a:spcBef>
                  <a:spcPct val="0"/>
                </a:spcBef>
              </a:pPr>
              <a:t>7</a:t>
            </a:fld>
            <a:endParaRPr lang="de-DE" altLang="de-DE"/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1A4047D-3618-442D-A117-0EA42E21C46E}" type="slidenum">
              <a:rPr lang="de-DE" altLang="de-DE"/>
              <a:pPr algn="r" eaLnBrk="1" hangingPunct="1">
                <a:spcBef>
                  <a:spcPct val="0"/>
                </a:spcBef>
              </a:pPr>
              <a:t>8</a:t>
            </a:fld>
            <a:endParaRPr lang="de-DE" altLang="de-DE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85A2F4A-A65B-4A57-B0A6-5372D8662D87}" type="slidenum">
              <a:rPr lang="de-DE" altLang="de-DE"/>
              <a:pPr algn="r" eaLnBrk="1" hangingPunct="1">
                <a:spcBef>
                  <a:spcPct val="0"/>
                </a:spcBef>
              </a:pPr>
              <a:t>9</a:t>
            </a:fld>
            <a:endParaRPr lang="de-DE" altLang="de-DE"/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E4732C3-8418-4C26-99CE-A940B78A747D}" type="slidenum">
              <a:rPr lang="de-DE" altLang="de-DE"/>
              <a:pPr algn="r" eaLnBrk="1" hangingPunct="1">
                <a:spcBef>
                  <a:spcPct val="0"/>
                </a:spcBef>
              </a:pPr>
              <a:t>10</a:t>
            </a:fld>
            <a:endParaRPr lang="de-DE" altLang="de-DE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293688" y="2679700"/>
            <a:ext cx="8853487" cy="4203700"/>
          </a:xfrm>
          <a:prstGeom prst="rect">
            <a:avLst/>
          </a:prstGeom>
          <a:solidFill>
            <a:srgbClr val="2448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de-DE" altLang="de-DE" sz="4800">
              <a:solidFill>
                <a:srgbClr val="244894"/>
              </a:solidFill>
              <a:latin typeface="Times" panose="02020603050405020304" pitchFamily="18" charset="0"/>
            </a:endParaRPr>
          </a:p>
        </p:txBody>
      </p:sp>
      <p:pic>
        <p:nvPicPr>
          <p:cNvPr id="5" name="Picture 5" descr="Streif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063"/>
            <a:ext cx="2905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M_RG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73063"/>
            <a:ext cx="6381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914400" y="57150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altLang="de-DE" sz="2400">
              <a:latin typeface="Times New Roman" panose="02020603050405020304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 userDrawn="1"/>
        </p:nvSpPr>
        <p:spPr bwMode="auto">
          <a:xfrm>
            <a:off x="531813" y="293688"/>
            <a:ext cx="55197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200" b="1">
                <a:solidFill>
                  <a:srgbClr val="244894"/>
                </a:solidFill>
              </a:rPr>
              <a:t>WRRL Hessen - Projekt Maßnahmenprogramm und Bewirtschaftungsplan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1668463"/>
            <a:ext cx="76200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de-DE"/>
              <a:t>Einzeiliger oder zweizeiliger</a:t>
            </a:r>
            <a:br>
              <a:rPr lang="de-DE"/>
            </a:br>
            <a:r>
              <a:rPr lang="de-DE"/>
              <a:t>Titel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3122613"/>
            <a:ext cx="6400800" cy="593725"/>
          </a:xfrm>
        </p:spPr>
        <p:txBody>
          <a:bodyPr/>
          <a:lstStyle>
            <a:lvl1pPr marL="0" indent="0"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/>
              <a:t>Untertitel der Präsentation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15138" y="6477000"/>
            <a:ext cx="2328862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2186841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WRRL Hessen - Projekt Maßnahmenprogramm und Bewirtschaftungsplan</a:t>
            </a:r>
          </a:p>
        </p:txBody>
      </p:sp>
    </p:spTree>
    <p:extLst>
      <p:ext uri="{BB962C8B-B14F-4D97-AF65-F5344CB8AC3E}">
        <p14:creationId xmlns:p14="http://schemas.microsoft.com/office/powerpoint/2010/main" val="2721090535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367463" y="333375"/>
            <a:ext cx="1944687" cy="57626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1813" y="333375"/>
            <a:ext cx="5683250" cy="57626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WRRL Hessen - Projekt Maßnahmenprogramm und Bewirtschaftungsplan</a:t>
            </a:r>
          </a:p>
        </p:txBody>
      </p:sp>
    </p:spTree>
    <p:extLst>
      <p:ext uri="{BB962C8B-B14F-4D97-AF65-F5344CB8AC3E}">
        <p14:creationId xmlns:p14="http://schemas.microsoft.com/office/powerpoint/2010/main" val="2917986167"/>
      </p:ext>
    </p:extLst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7772400" cy="647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531813" y="1981200"/>
            <a:ext cx="7772400" cy="4114800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WRRL Hessen - Projekt Maßnahmenprogramm und Bewirtschaftungsplan</a:t>
            </a:r>
          </a:p>
        </p:txBody>
      </p:sp>
    </p:spTree>
    <p:extLst>
      <p:ext uri="{BB962C8B-B14F-4D97-AF65-F5344CB8AC3E}">
        <p14:creationId xmlns:p14="http://schemas.microsoft.com/office/powerpoint/2010/main" val="2696519060"/>
      </p:ext>
    </p:extLst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531813" y="333375"/>
            <a:ext cx="7780337" cy="57626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WRRL Hessen - Projekt Maßnahmenprogramm und Bewirtschaftungsplan</a:t>
            </a:r>
          </a:p>
        </p:txBody>
      </p:sp>
    </p:spTree>
    <p:extLst>
      <p:ext uri="{BB962C8B-B14F-4D97-AF65-F5344CB8AC3E}">
        <p14:creationId xmlns:p14="http://schemas.microsoft.com/office/powerpoint/2010/main" val="1158286740"/>
      </p:ext>
    </p:extLst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WRRL Hessen - Projekt Maßnahmenprogramm und Bewirtschaftungsplan</a:t>
            </a:r>
          </a:p>
        </p:txBody>
      </p:sp>
    </p:spTree>
    <p:extLst>
      <p:ext uri="{BB962C8B-B14F-4D97-AF65-F5344CB8AC3E}">
        <p14:creationId xmlns:p14="http://schemas.microsoft.com/office/powerpoint/2010/main" val="4055332065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WRRL Hessen - Projekt Maßnahmenprogramm und Bewirtschaftungsplan</a:t>
            </a:r>
          </a:p>
        </p:txBody>
      </p:sp>
    </p:spTree>
    <p:extLst>
      <p:ext uri="{BB962C8B-B14F-4D97-AF65-F5344CB8AC3E}">
        <p14:creationId xmlns:p14="http://schemas.microsoft.com/office/powerpoint/2010/main" val="3135986283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WRRL Hessen - Projekt Maßnahmenprogramm und Bewirtschaftungsplan</a:t>
            </a:r>
          </a:p>
        </p:txBody>
      </p:sp>
    </p:spTree>
    <p:extLst>
      <p:ext uri="{BB962C8B-B14F-4D97-AF65-F5344CB8AC3E}">
        <p14:creationId xmlns:p14="http://schemas.microsoft.com/office/powerpoint/2010/main" val="537310615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181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49421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WRRL Hessen - Projekt Maßnahmenprogramm und Bewirtschaftungsplan</a:t>
            </a:r>
          </a:p>
        </p:txBody>
      </p:sp>
    </p:spTree>
    <p:extLst>
      <p:ext uri="{BB962C8B-B14F-4D97-AF65-F5344CB8AC3E}">
        <p14:creationId xmlns:p14="http://schemas.microsoft.com/office/powerpoint/2010/main" val="2711450701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WRRL Hessen - Projekt Maßnahmenprogramm und Bewirtschaftungsplan</a:t>
            </a:r>
          </a:p>
        </p:txBody>
      </p:sp>
    </p:spTree>
    <p:extLst>
      <p:ext uri="{BB962C8B-B14F-4D97-AF65-F5344CB8AC3E}">
        <p14:creationId xmlns:p14="http://schemas.microsoft.com/office/powerpoint/2010/main" val="1474861121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WRRL Hessen - Projekt Maßnahmenprogramm und Bewirtschaftungsplan</a:t>
            </a:r>
          </a:p>
        </p:txBody>
      </p:sp>
    </p:spTree>
    <p:extLst>
      <p:ext uri="{BB962C8B-B14F-4D97-AF65-F5344CB8AC3E}">
        <p14:creationId xmlns:p14="http://schemas.microsoft.com/office/powerpoint/2010/main" val="2793931377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WRRL Hessen - Projekt Maßnahmenprogramm und Bewirtschaftungsplan</a:t>
            </a:r>
          </a:p>
        </p:txBody>
      </p:sp>
    </p:spTree>
    <p:extLst>
      <p:ext uri="{BB962C8B-B14F-4D97-AF65-F5344CB8AC3E}">
        <p14:creationId xmlns:p14="http://schemas.microsoft.com/office/powerpoint/2010/main" val="2184927450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WRRL Hessen - Projekt Maßnahmenprogramm und Bewirtschaftungsplan</a:t>
            </a:r>
          </a:p>
        </p:txBody>
      </p:sp>
    </p:spTree>
    <p:extLst>
      <p:ext uri="{BB962C8B-B14F-4D97-AF65-F5344CB8AC3E}">
        <p14:creationId xmlns:p14="http://schemas.microsoft.com/office/powerpoint/2010/main" val="2338803684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WRRL Hessen - Projekt Maßnahmenprogramm und Bewirtschaftungsplan</a:t>
            </a:r>
          </a:p>
        </p:txBody>
      </p:sp>
    </p:spTree>
    <p:extLst>
      <p:ext uri="{BB962C8B-B14F-4D97-AF65-F5344CB8AC3E}">
        <p14:creationId xmlns:p14="http://schemas.microsoft.com/office/powerpoint/2010/main" val="1078208939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181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Grafiken, Text, Abbildungen etc.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400800"/>
            <a:ext cx="7993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solidFill>
                  <a:srgbClr val="244894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WRRL Hessen - Projekt Maßnahmenprogramm und Bewirtschaftungsplan</a:t>
            </a:r>
          </a:p>
        </p:txBody>
      </p:sp>
      <p:pic>
        <p:nvPicPr>
          <p:cNvPr id="1028" name="Picture 6" descr="Streifen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063"/>
            <a:ext cx="2905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6553200" y="6400800"/>
            <a:ext cx="228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fld id="{378FB7E0-6A96-4B0A-8481-03F7F745A871}" type="slidenum">
              <a:rPr lang="it-IT" altLang="de-DE" sz="1000" smtClean="0">
                <a:solidFill>
                  <a:srgbClr val="3333CC"/>
                </a:solidFill>
              </a:rPr>
              <a:pPr algn="r">
                <a:defRPr/>
              </a:pPr>
              <a:t>‹Nr.›</a:t>
            </a:fld>
            <a:endParaRPr lang="it-IT" altLang="de-DE" sz="1000" smtClean="0">
              <a:solidFill>
                <a:srgbClr val="3333CC"/>
              </a:solidFill>
            </a:endParaRPr>
          </a:p>
        </p:txBody>
      </p:sp>
      <p:pic>
        <p:nvPicPr>
          <p:cNvPr id="1030" name="Picture 8" descr="HM_RGB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73063"/>
            <a:ext cx="6381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9"/>
          <p:cNvSpPr>
            <a:spLocks noChangeShapeType="1"/>
          </p:cNvSpPr>
          <p:nvPr userDrawn="1"/>
        </p:nvSpPr>
        <p:spPr bwMode="auto">
          <a:xfrm flipV="1">
            <a:off x="539750" y="1196975"/>
            <a:ext cx="7127875" cy="0"/>
          </a:xfrm>
          <a:prstGeom prst="line">
            <a:avLst/>
          </a:prstGeom>
          <a:noFill/>
          <a:ln w="38100">
            <a:solidFill>
              <a:srgbClr val="333399">
                <a:alpha val="85881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2" name="Rectangle 10"/>
          <p:cNvSpPr>
            <a:spLocks noChangeArrowheads="1"/>
          </p:cNvSpPr>
          <p:nvPr/>
        </p:nvSpPr>
        <p:spPr bwMode="auto">
          <a:xfrm>
            <a:off x="5795963" y="6400800"/>
            <a:ext cx="2519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200" b="1">
              <a:solidFill>
                <a:srgbClr val="244894"/>
              </a:solidFill>
            </a:endParaRPr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333375"/>
            <a:ext cx="7772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Thema, Überschrift etc. der Folie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</p:sldLayoutIdLst>
  <p:transition>
    <p:zoom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4489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44894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44894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44894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44894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244894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244894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244894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244894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>
          <a:solidFill>
            <a:srgbClr val="3333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ts val="3000"/>
        </a:lnSpc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ts val="3000"/>
        </a:lnSpc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ts val="3000"/>
        </a:lnSpc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ts val="3000"/>
        </a:lnSpc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1668463"/>
            <a:ext cx="7835900" cy="1143000"/>
          </a:xfrm>
        </p:spPr>
        <p:txBody>
          <a:bodyPr/>
          <a:lstStyle/>
          <a:p>
            <a:pPr eaLnBrk="1" hangingPunct="1"/>
            <a:r>
              <a:rPr lang="de-DE" altLang="de-DE" smtClean="0"/>
              <a:t>Fortbildung im Umweltsektor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3141663"/>
            <a:ext cx="7775575" cy="1314450"/>
          </a:xfrm>
        </p:spPr>
        <p:txBody>
          <a:bodyPr/>
          <a:lstStyle/>
          <a:p>
            <a:pPr eaLnBrk="1" hangingPunct="1"/>
            <a:endParaRPr lang="de-DE" altLang="de-DE" sz="2800" smtClean="0"/>
          </a:p>
          <a:p>
            <a:pPr eaLnBrk="1" hangingPunct="1"/>
            <a:r>
              <a:rPr lang="de-DE" altLang="de-DE" sz="2800" smtClean="0"/>
              <a:t>Pumpversuche bei der Altlastensanierung</a:t>
            </a:r>
            <a:endParaRPr lang="de-DE" altLang="de-DE" sz="2800" i="1" smtClean="0"/>
          </a:p>
          <a:p>
            <a:pPr eaLnBrk="1" hangingPunct="1"/>
            <a:endParaRPr lang="de-DE" altLang="de-DE" sz="2000" i="1" smtClean="0"/>
          </a:p>
          <a:p>
            <a:pPr eaLnBrk="1" hangingPunct="1"/>
            <a:endParaRPr lang="de-DE" altLang="de-DE" sz="1400" i="1" smtClean="0"/>
          </a:p>
          <a:p>
            <a:pPr eaLnBrk="1" hangingPunct="1"/>
            <a:endParaRPr lang="de-DE" altLang="de-DE" sz="1400" i="1" smtClean="0"/>
          </a:p>
          <a:p>
            <a:pPr eaLnBrk="1" hangingPunct="1"/>
            <a:endParaRPr lang="de-DE" altLang="de-DE" sz="1400" i="1" smtClean="0"/>
          </a:p>
          <a:p>
            <a:pPr eaLnBrk="1" hangingPunct="1"/>
            <a:endParaRPr lang="de-DE" altLang="de-DE" sz="1400" i="1" smtClean="0"/>
          </a:p>
          <a:p>
            <a:pPr eaLnBrk="1" hangingPunct="1"/>
            <a:r>
              <a:rPr lang="de-DE" altLang="de-DE" sz="1400" i="1" smtClean="0"/>
              <a:t>Dr. Bernd Leßmann</a:t>
            </a:r>
          </a:p>
          <a:p>
            <a:pPr eaLnBrk="1" hangingPunct="1">
              <a:lnSpc>
                <a:spcPts val="1500"/>
              </a:lnSpc>
            </a:pPr>
            <a:r>
              <a:rPr lang="de-DE" altLang="de-DE" sz="1200" smtClean="0"/>
              <a:t>Hessisches Landesamt für Umwelt und Geologie</a:t>
            </a:r>
          </a:p>
          <a:p>
            <a:pPr eaLnBrk="1" hangingPunct="1">
              <a:lnSpc>
                <a:spcPts val="1500"/>
              </a:lnSpc>
            </a:pPr>
            <a:endParaRPr lang="de-DE" altLang="de-DE" sz="1200" smtClean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948488" y="6237288"/>
            <a:ext cx="2484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de-DE" altLang="de-DE" sz="1200">
                <a:solidFill>
                  <a:schemeClr val="bg1"/>
                </a:solidFill>
              </a:rPr>
              <a:t>Flörsheim, den 17.06.2009</a:t>
            </a:r>
            <a:endParaRPr lang="de-DE" altLang="de-DE" sz="1200">
              <a:solidFill>
                <a:schemeClr val="tx1"/>
              </a:solidFill>
            </a:endParaRP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468313" y="260350"/>
            <a:ext cx="575945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>
                <a:solidFill>
                  <a:schemeClr val="bg1"/>
                </a:solidFill>
              </a:rPr>
              <a:t>XXXXXXXXXXXXXXXXXXXXXXXXXXXXXXXXXXXXXXXXX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ußzeilenplatzhalter 3"/>
          <p:cNvSpPr txBox="1">
            <a:spLocks noGrp="1"/>
          </p:cNvSpPr>
          <p:nvPr/>
        </p:nvSpPr>
        <p:spPr bwMode="auto">
          <a:xfrm>
            <a:off x="250825" y="6400800"/>
            <a:ext cx="7993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200" b="1">
                <a:solidFill>
                  <a:srgbClr val="244894"/>
                </a:solidFill>
              </a:rPr>
              <a:t>WRRL Hessen - Projekt Maßnahmenprogramm und Bewirtschaftungsplan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Einfaches Pumpversuchsschema</a:t>
            </a:r>
          </a:p>
        </p:txBody>
      </p:sp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7956550" y="260350"/>
            <a:ext cx="1008063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>
                <a:solidFill>
                  <a:schemeClr val="bg1"/>
                </a:solidFill>
              </a:rPr>
              <a:t>XXXXXXXXXXXXXXXXXXXXXXXX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79388" y="6381750"/>
            <a:ext cx="5761037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>
                <a:solidFill>
                  <a:schemeClr val="bg1"/>
                </a:solidFill>
              </a:rPr>
              <a:t>XXXXXXXXXXXXXXXXXXXXXXXXXXXXXXXXXXXXXXXX</a:t>
            </a:r>
          </a:p>
        </p:txBody>
      </p:sp>
      <p:pic>
        <p:nvPicPr>
          <p:cNvPr id="22534" name="Picture 8" descr="hyab11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84313"/>
            <a:ext cx="4681537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 Box 9"/>
          <p:cNvSpPr txBox="1">
            <a:spLocks noChangeArrowheads="1"/>
          </p:cNvSpPr>
          <p:nvPr/>
        </p:nvSpPr>
        <p:spPr bwMode="auto">
          <a:xfrm>
            <a:off x="5435600" y="1412875"/>
            <a:ext cx="2376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 sz="1000">
                <a:solidFill>
                  <a:schemeClr val="tx1"/>
                </a:solidFill>
              </a:rPr>
              <a:t>aus Schreiner + Kreysing (1998), verändert nach Heath (1987)</a:t>
            </a:r>
          </a:p>
        </p:txBody>
      </p:sp>
      <p:sp>
        <p:nvSpPr>
          <p:cNvPr id="22536" name="Text Box 10"/>
          <p:cNvSpPr txBox="1">
            <a:spLocks noChangeArrowheads="1"/>
          </p:cNvSpPr>
          <p:nvPr/>
        </p:nvSpPr>
        <p:spPr bwMode="auto">
          <a:xfrm>
            <a:off x="684213" y="4868863"/>
            <a:ext cx="66246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>
                <a:solidFill>
                  <a:schemeClr val="tx1"/>
                </a:solidFill>
              </a:rPr>
              <a:t>Änderung der Wasserspiegelhöhe bei einem Pumpversuch mit gleichbleibender Grundwasserentnahme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ußzeilenplatzhalter 3"/>
          <p:cNvSpPr txBox="1">
            <a:spLocks noGrp="1"/>
          </p:cNvSpPr>
          <p:nvPr/>
        </p:nvSpPr>
        <p:spPr bwMode="auto">
          <a:xfrm>
            <a:off x="250825" y="6400800"/>
            <a:ext cx="7993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200" b="1">
                <a:solidFill>
                  <a:srgbClr val="244894"/>
                </a:solidFill>
              </a:rPr>
              <a:t>WRRL Hessen - Projekt Maßnahmenprogramm und Bewirtschaftungsplan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32363" y="333375"/>
            <a:ext cx="3379787" cy="647700"/>
          </a:xfrm>
        </p:spPr>
        <p:txBody>
          <a:bodyPr/>
          <a:lstStyle/>
          <a:p>
            <a:pPr eaLnBrk="1" hangingPunct="1"/>
            <a:r>
              <a:rPr lang="de-DE" altLang="de-DE" smtClean="0"/>
              <a:t>Vorgehensschema</a:t>
            </a:r>
          </a:p>
        </p:txBody>
      </p:sp>
      <p:sp>
        <p:nvSpPr>
          <p:cNvPr id="24580" name="Text Box 7"/>
          <p:cNvSpPr txBox="1">
            <a:spLocks noChangeArrowheads="1"/>
          </p:cNvSpPr>
          <p:nvPr/>
        </p:nvSpPr>
        <p:spPr bwMode="auto">
          <a:xfrm>
            <a:off x="7956550" y="260350"/>
            <a:ext cx="1008063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>
                <a:solidFill>
                  <a:schemeClr val="bg1"/>
                </a:solidFill>
              </a:rPr>
              <a:t>XXXXXXXXXXXXXXXXXXXXXXXX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79388" y="6381750"/>
            <a:ext cx="5761037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>
                <a:solidFill>
                  <a:schemeClr val="bg1"/>
                </a:solidFill>
              </a:rPr>
              <a:t>XXXXXXXXXXXXXXXXXXXXXXXXXXXXXXXXXXXXXXXX</a:t>
            </a:r>
          </a:p>
        </p:txBody>
      </p:sp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5003800" y="6092825"/>
            <a:ext cx="2736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 sz="1000">
                <a:solidFill>
                  <a:schemeClr val="tx1"/>
                </a:solidFill>
              </a:rPr>
              <a:t>aus Schreiner + Kreysing (1998), verändert nach ASTM (1994)</a:t>
            </a:r>
          </a:p>
        </p:txBody>
      </p:sp>
      <p:pic>
        <p:nvPicPr>
          <p:cNvPr id="24583" name="Picture 8" descr="gwl30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46624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Text Box 9"/>
          <p:cNvSpPr txBox="1">
            <a:spLocks noChangeArrowheads="1"/>
          </p:cNvSpPr>
          <p:nvPr/>
        </p:nvSpPr>
        <p:spPr bwMode="auto">
          <a:xfrm>
            <a:off x="5076825" y="1700213"/>
            <a:ext cx="38163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 sz="1800">
                <a:solidFill>
                  <a:schemeClr val="tx1"/>
                </a:solidFill>
              </a:rPr>
              <a:t>Übersicht über verschiedene Grundwasserleitertypen und Randbedingungen mit den dazugehörigen Auswerteverfahren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ußzeilenplatzhalter 3"/>
          <p:cNvSpPr txBox="1">
            <a:spLocks noGrp="1"/>
          </p:cNvSpPr>
          <p:nvPr/>
        </p:nvSpPr>
        <p:spPr bwMode="auto">
          <a:xfrm>
            <a:off x="250825" y="6400800"/>
            <a:ext cx="7993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200" b="1">
                <a:solidFill>
                  <a:srgbClr val="244894"/>
                </a:solidFill>
              </a:rPr>
              <a:t>WRRL Hessen - Projekt Maßnahmenprogramm und Bewirtschaftungsplan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27538" y="333375"/>
            <a:ext cx="3744912" cy="647700"/>
          </a:xfrm>
        </p:spPr>
        <p:txBody>
          <a:bodyPr/>
          <a:lstStyle/>
          <a:p>
            <a:pPr eaLnBrk="1" hangingPunct="1"/>
            <a:r>
              <a:rPr lang="de-DE" altLang="de-DE" sz="2300" smtClean="0"/>
              <a:t>Grundwasserleitertypen</a:t>
            </a:r>
          </a:p>
        </p:txBody>
      </p:sp>
      <p:sp>
        <p:nvSpPr>
          <p:cNvPr id="26628" name="Text Box 7"/>
          <p:cNvSpPr txBox="1">
            <a:spLocks noChangeArrowheads="1"/>
          </p:cNvSpPr>
          <p:nvPr/>
        </p:nvSpPr>
        <p:spPr bwMode="auto">
          <a:xfrm>
            <a:off x="7956550" y="260350"/>
            <a:ext cx="1008063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>
                <a:solidFill>
                  <a:schemeClr val="bg1"/>
                </a:solidFill>
              </a:rPr>
              <a:t>XXXXXXXXXXXXXXXXXXXXXXXX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79388" y="6381750"/>
            <a:ext cx="5761037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>
                <a:solidFill>
                  <a:schemeClr val="bg1"/>
                </a:solidFill>
              </a:rPr>
              <a:t>XXXXXXXXXXXXXXXXXXXXXXXXXXXXXXXXXXXXXXXX</a:t>
            </a:r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4572000" y="5734050"/>
            <a:ext cx="287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 sz="1000">
                <a:solidFill>
                  <a:schemeClr val="tx1"/>
                </a:solidFill>
              </a:rPr>
              <a:t>aus Schreiner + Kreysing (1998), nach Krusemann + De Ridder (1990)</a:t>
            </a:r>
          </a:p>
        </p:txBody>
      </p:sp>
      <p:pic>
        <p:nvPicPr>
          <p:cNvPr id="26631" name="Picture 8" descr="gwl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8913"/>
            <a:ext cx="3829050" cy="619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 Box 9"/>
          <p:cNvSpPr txBox="1">
            <a:spLocks noChangeArrowheads="1"/>
          </p:cNvSpPr>
          <p:nvPr/>
        </p:nvSpPr>
        <p:spPr bwMode="auto">
          <a:xfrm>
            <a:off x="4643438" y="1557338"/>
            <a:ext cx="3529012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>
                <a:solidFill>
                  <a:schemeClr val="tx1"/>
                </a:solidFill>
              </a:rPr>
              <a:t>Prinzipdarstellung verschiedener Grundwasserleitertypen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>
                <a:solidFill>
                  <a:schemeClr val="tx1"/>
                </a:solidFill>
              </a:rPr>
              <a:t>a  freier GWL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>
                <a:solidFill>
                  <a:schemeClr val="tx1"/>
                </a:solidFill>
              </a:rPr>
              <a:t>b  (halb-) gespannter GWL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>
                <a:solidFill>
                  <a:schemeClr val="tx1"/>
                </a:solidFill>
              </a:rPr>
              <a:t>c  mehrschichtiger GWL (mit einem freien über einem halbgespannten GWL)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ußzeilenplatzhalter 3"/>
          <p:cNvSpPr txBox="1">
            <a:spLocks noGrp="1"/>
          </p:cNvSpPr>
          <p:nvPr/>
        </p:nvSpPr>
        <p:spPr bwMode="auto">
          <a:xfrm>
            <a:off x="250825" y="6400800"/>
            <a:ext cx="7993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200" b="1">
                <a:solidFill>
                  <a:srgbClr val="244894"/>
                </a:solidFill>
              </a:rPr>
              <a:t>WRRL Hessen - Projekt Maßnahmenprogramm und Bewirtschaftungsplan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Mehrschichtiges Grundwasserstockwerkssystem</a:t>
            </a:r>
          </a:p>
        </p:txBody>
      </p:sp>
      <p:sp>
        <p:nvSpPr>
          <p:cNvPr id="28676" name="Text Box 7"/>
          <p:cNvSpPr txBox="1">
            <a:spLocks noChangeArrowheads="1"/>
          </p:cNvSpPr>
          <p:nvPr/>
        </p:nvSpPr>
        <p:spPr bwMode="auto">
          <a:xfrm>
            <a:off x="7956550" y="260350"/>
            <a:ext cx="1008063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>
                <a:solidFill>
                  <a:schemeClr val="bg1"/>
                </a:solidFill>
              </a:rPr>
              <a:t>XXXXXXXXXXXXXXXXXXXXXXXX</a:t>
            </a:r>
          </a:p>
        </p:txBody>
      </p:sp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7993063" cy="541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ußzeilenplatzhalter 3"/>
          <p:cNvSpPr txBox="1">
            <a:spLocks noGrp="1"/>
          </p:cNvSpPr>
          <p:nvPr/>
        </p:nvSpPr>
        <p:spPr bwMode="auto">
          <a:xfrm>
            <a:off x="250825" y="6400800"/>
            <a:ext cx="7993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200" b="1">
                <a:solidFill>
                  <a:srgbClr val="244894"/>
                </a:solidFill>
              </a:rPr>
              <a:t>WRRL Hessen - Projekt Maßnahmenprogramm und Bewirtschaftungsplan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333375"/>
            <a:ext cx="7700962" cy="647700"/>
          </a:xfrm>
        </p:spPr>
        <p:txBody>
          <a:bodyPr/>
          <a:lstStyle/>
          <a:p>
            <a:pPr eaLnBrk="1" hangingPunct="1"/>
            <a:r>
              <a:rPr lang="de-DE" altLang="de-DE" smtClean="0"/>
              <a:t>Grundwasserleiterränder</a:t>
            </a:r>
          </a:p>
        </p:txBody>
      </p:sp>
      <p:sp>
        <p:nvSpPr>
          <p:cNvPr id="30724" name="Text Box 7"/>
          <p:cNvSpPr txBox="1">
            <a:spLocks noChangeArrowheads="1"/>
          </p:cNvSpPr>
          <p:nvPr/>
        </p:nvSpPr>
        <p:spPr bwMode="auto">
          <a:xfrm>
            <a:off x="7956550" y="260350"/>
            <a:ext cx="1008063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>
                <a:solidFill>
                  <a:schemeClr val="bg1"/>
                </a:solidFill>
              </a:rPr>
              <a:t>XXXXXXXXXXXXXXXXXXXXXXXX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79388" y="6381750"/>
            <a:ext cx="5761037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>
                <a:solidFill>
                  <a:schemeClr val="bg1"/>
                </a:solidFill>
              </a:rPr>
              <a:t>XXXXXXXXXXXXXXXXXXXXXXXXXXXXXXXXXXXXXXXX</a:t>
            </a:r>
          </a:p>
        </p:txBody>
      </p:sp>
      <p:sp>
        <p:nvSpPr>
          <p:cNvPr id="30726" name="Text Box 7"/>
          <p:cNvSpPr txBox="1">
            <a:spLocks noChangeArrowheads="1"/>
          </p:cNvSpPr>
          <p:nvPr/>
        </p:nvSpPr>
        <p:spPr bwMode="auto">
          <a:xfrm>
            <a:off x="5292725" y="5734050"/>
            <a:ext cx="215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 sz="1000">
                <a:solidFill>
                  <a:schemeClr val="tx1"/>
                </a:solidFill>
              </a:rPr>
              <a:t>aus Schreiner + Kreysing (1998), nach Ferris et al. (1962)</a:t>
            </a:r>
          </a:p>
        </p:txBody>
      </p:sp>
      <p:pic>
        <p:nvPicPr>
          <p:cNvPr id="30727" name="Picture 8" descr="gwl2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12863"/>
            <a:ext cx="4475163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Text Box 9"/>
          <p:cNvSpPr txBox="1">
            <a:spLocks noChangeArrowheads="1"/>
          </p:cNvSpPr>
          <p:nvPr/>
        </p:nvSpPr>
        <p:spPr bwMode="auto">
          <a:xfrm>
            <a:off x="5292725" y="1557338"/>
            <a:ext cx="352742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>
                <a:solidFill>
                  <a:schemeClr val="tx1"/>
                </a:solidFill>
              </a:rPr>
              <a:t>Schematische Darstellung von Grundwasserleiterrändern: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>
                <a:solidFill>
                  <a:schemeClr val="tx1"/>
                </a:solidFill>
              </a:rPr>
              <a:t>a  Staugrenze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>
                <a:solidFill>
                  <a:schemeClr val="tx1"/>
                </a:solidFill>
              </a:rPr>
              <a:t>b  Infiltrationsgrenze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ußzeilenplatzhalter 3"/>
          <p:cNvSpPr txBox="1">
            <a:spLocks noGrp="1"/>
          </p:cNvSpPr>
          <p:nvPr/>
        </p:nvSpPr>
        <p:spPr bwMode="auto">
          <a:xfrm>
            <a:off x="250825" y="6400800"/>
            <a:ext cx="7993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200" b="1">
                <a:solidFill>
                  <a:srgbClr val="244894"/>
                </a:solidFill>
              </a:rPr>
              <a:t>WRRL Hessen - Projekt Maßnahmenprogramm und Bewirtschaftungsplan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Einflüsse</a:t>
            </a:r>
          </a:p>
        </p:txBody>
      </p:sp>
      <p:sp>
        <p:nvSpPr>
          <p:cNvPr id="32772" name="Text Box 7"/>
          <p:cNvSpPr txBox="1">
            <a:spLocks noChangeArrowheads="1"/>
          </p:cNvSpPr>
          <p:nvPr/>
        </p:nvSpPr>
        <p:spPr bwMode="auto">
          <a:xfrm>
            <a:off x="7956550" y="260350"/>
            <a:ext cx="1008063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>
                <a:solidFill>
                  <a:schemeClr val="bg1"/>
                </a:solidFill>
              </a:rPr>
              <a:t>XXXXXXXXXXXXXXXXXXXXXXXX</a:t>
            </a:r>
          </a:p>
        </p:txBody>
      </p:sp>
      <p:sp>
        <p:nvSpPr>
          <p:cNvPr id="32773" name="Text Box 6"/>
          <p:cNvSpPr txBox="1">
            <a:spLocks noChangeArrowheads="1"/>
          </p:cNvSpPr>
          <p:nvPr/>
        </p:nvSpPr>
        <p:spPr bwMode="auto">
          <a:xfrm>
            <a:off x="179388" y="6381750"/>
            <a:ext cx="5761037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>
                <a:solidFill>
                  <a:schemeClr val="bg1"/>
                </a:solidFill>
              </a:rPr>
              <a:t>XXXXXXXXXXXXXXXXXXXXXXXXXXXXXXXXXXXXXXXX</a:t>
            </a:r>
          </a:p>
        </p:txBody>
      </p:sp>
      <p:pic>
        <p:nvPicPr>
          <p:cNvPr id="223248" name="Picture 16" descr="T:\lz\VORLAGEN\Bilder\Brunnen und grundwasserspez. Einflüs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268413"/>
            <a:ext cx="7162800" cy="541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3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ußzeilenplatzhalter 3"/>
          <p:cNvSpPr txBox="1">
            <a:spLocks noGrp="1"/>
          </p:cNvSpPr>
          <p:nvPr/>
        </p:nvSpPr>
        <p:spPr bwMode="auto">
          <a:xfrm>
            <a:off x="250825" y="6400800"/>
            <a:ext cx="7993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200" b="1">
                <a:solidFill>
                  <a:srgbClr val="244894"/>
                </a:solidFill>
              </a:rPr>
              <a:t>WRRL Hessen - Projekt Maßnahmenprogramm und Bewirtschaftungsplan</a:t>
            </a: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148263" y="333375"/>
            <a:ext cx="3163887" cy="647700"/>
          </a:xfrm>
        </p:spPr>
        <p:txBody>
          <a:bodyPr/>
          <a:lstStyle/>
          <a:p>
            <a:pPr eaLnBrk="1" hangingPunct="1"/>
            <a:r>
              <a:rPr lang="de-DE" altLang="de-DE" smtClean="0"/>
              <a:t>Einflüsse</a:t>
            </a:r>
          </a:p>
        </p:txBody>
      </p:sp>
      <p:sp>
        <p:nvSpPr>
          <p:cNvPr id="34820" name="Text Box 7"/>
          <p:cNvSpPr txBox="1">
            <a:spLocks noChangeArrowheads="1"/>
          </p:cNvSpPr>
          <p:nvPr/>
        </p:nvSpPr>
        <p:spPr bwMode="auto">
          <a:xfrm>
            <a:off x="7956550" y="260350"/>
            <a:ext cx="1008063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>
                <a:solidFill>
                  <a:schemeClr val="bg1"/>
                </a:solidFill>
              </a:rPr>
              <a:t>XXXXXXXXXXXXXXXXXXXXXXXX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79388" y="6381750"/>
            <a:ext cx="5761037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>
                <a:solidFill>
                  <a:schemeClr val="bg1"/>
                </a:solidFill>
              </a:rPr>
              <a:t>XXXXXXXXXXXXXXXXXXXXXXXXXXXXXXXXXXXXXXXX</a:t>
            </a:r>
          </a:p>
        </p:txBody>
      </p:sp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5003800" y="5949950"/>
            <a:ext cx="2879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 sz="1000">
                <a:solidFill>
                  <a:schemeClr val="tx1"/>
                </a:solidFill>
              </a:rPr>
              <a:t>aus Schreiner + Kreysing (1998)</a:t>
            </a:r>
          </a:p>
        </p:txBody>
      </p:sp>
      <p:pic>
        <p:nvPicPr>
          <p:cNvPr id="34823" name="Picture 8" descr="gwl4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4456112" cy="611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4" name="Text Box 9"/>
          <p:cNvSpPr txBox="1">
            <a:spLocks noChangeArrowheads="1"/>
          </p:cNvSpPr>
          <p:nvPr/>
        </p:nvSpPr>
        <p:spPr bwMode="auto">
          <a:xfrm>
            <a:off x="5219700" y="1557338"/>
            <a:ext cx="3455988" cy="339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>
                <a:solidFill>
                  <a:schemeClr val="tx1"/>
                </a:solidFill>
              </a:rPr>
              <a:t>Schematische Darstellung des Einflusses verschiedener Grundwasserleitertypen und Randbedingungen auf den Zeit-Absenkungs-Verlauf: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>
                <a:solidFill>
                  <a:schemeClr val="tx1"/>
                </a:solidFill>
              </a:rPr>
              <a:t>a   Brunnenspeicherung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>
                <a:solidFill>
                  <a:schemeClr val="tx1"/>
                </a:solidFill>
              </a:rPr>
              <a:t>b   Grundwasserleiter mit verzögerter Entleerung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>
                <a:solidFill>
                  <a:schemeClr val="tx1"/>
                </a:solidFill>
              </a:rPr>
              <a:t>c   Leckage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>
                <a:solidFill>
                  <a:schemeClr val="tx1"/>
                </a:solidFill>
              </a:rPr>
              <a:t>d   Staugrenze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>
                <a:solidFill>
                  <a:schemeClr val="tx1"/>
                </a:solidFill>
              </a:rPr>
              <a:t>e   Infiltrationsgrenze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ußzeilenplatzhalter 3"/>
          <p:cNvSpPr txBox="1">
            <a:spLocks noGrp="1"/>
          </p:cNvSpPr>
          <p:nvPr/>
        </p:nvSpPr>
        <p:spPr bwMode="auto">
          <a:xfrm>
            <a:off x="250825" y="6400800"/>
            <a:ext cx="7993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200" b="1">
                <a:solidFill>
                  <a:srgbClr val="244894"/>
                </a:solidFill>
              </a:rPr>
              <a:t>WRRL Hessen - Projekt Maßnahmenprogramm und Bewirtschaftungsplan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Gliederung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2708275"/>
            <a:ext cx="6769100" cy="2879725"/>
          </a:xfrm>
          <a:noFill/>
        </p:spPr>
        <p:txBody>
          <a:bodyPr/>
          <a:lstStyle/>
          <a:p>
            <a:pPr eaLnBrk="1" hangingPunct="1">
              <a:lnSpc>
                <a:spcPts val="2500"/>
              </a:lnSpc>
            </a:pPr>
            <a:endParaRPr lang="de-DE" altLang="de-DE" sz="3200" b="1" smtClean="0">
              <a:sym typeface="Symbol" panose="05050102010706020507" pitchFamily="18" charset="2"/>
            </a:endParaRPr>
          </a:p>
          <a:p>
            <a:pPr eaLnBrk="1" hangingPunct="1">
              <a:lnSpc>
                <a:spcPts val="2500"/>
              </a:lnSpc>
            </a:pPr>
            <a:r>
              <a:rPr lang="de-DE" altLang="de-DE" sz="3200" b="1" smtClean="0">
                <a:sym typeface="Symbol" panose="05050102010706020507" pitchFamily="18" charset="2"/>
              </a:rPr>
              <a:t>Planung eines Pumpversuchs</a:t>
            </a:r>
            <a:endParaRPr lang="de-DE" altLang="de-DE" sz="2000" b="1" smtClean="0">
              <a:sym typeface="Symbol" panose="05050102010706020507" pitchFamily="18" charset="2"/>
            </a:endParaRPr>
          </a:p>
        </p:txBody>
      </p:sp>
      <p:sp>
        <p:nvSpPr>
          <p:cNvPr id="36869" name="Text Box 7"/>
          <p:cNvSpPr txBox="1">
            <a:spLocks noChangeArrowheads="1"/>
          </p:cNvSpPr>
          <p:nvPr/>
        </p:nvSpPr>
        <p:spPr bwMode="auto">
          <a:xfrm>
            <a:off x="7956550" y="260350"/>
            <a:ext cx="1008063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>
                <a:solidFill>
                  <a:schemeClr val="bg1"/>
                </a:solidFill>
              </a:rPr>
              <a:t>XXXXXXXXXXXXXXXXXXXXXXXX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179388" y="6381750"/>
            <a:ext cx="5761037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>
                <a:solidFill>
                  <a:schemeClr val="bg1"/>
                </a:solidFill>
              </a:rPr>
              <a:t>XXXXXXXXXXXXXXXXXXXXXXXXXXXXXXXXXXXXXXXX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ußzeilenplatzhalter 3"/>
          <p:cNvSpPr txBox="1">
            <a:spLocks noGrp="1"/>
          </p:cNvSpPr>
          <p:nvPr/>
        </p:nvSpPr>
        <p:spPr bwMode="auto">
          <a:xfrm>
            <a:off x="250825" y="6400800"/>
            <a:ext cx="7993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200" b="1">
                <a:solidFill>
                  <a:srgbClr val="244894"/>
                </a:solidFill>
              </a:rPr>
              <a:t>WRRL Hessen - Projekt Maßnahmenprogramm und Bewirtschaftungsplan</a:t>
            </a: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Konzeptionelles hydrogeologisches Modell</a:t>
            </a:r>
          </a:p>
        </p:txBody>
      </p:sp>
      <p:sp>
        <p:nvSpPr>
          <p:cNvPr id="38916" name="Text Box 7"/>
          <p:cNvSpPr txBox="1">
            <a:spLocks noChangeArrowheads="1"/>
          </p:cNvSpPr>
          <p:nvPr/>
        </p:nvSpPr>
        <p:spPr bwMode="auto">
          <a:xfrm>
            <a:off x="7956550" y="260350"/>
            <a:ext cx="1008063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>
                <a:solidFill>
                  <a:schemeClr val="bg1"/>
                </a:solidFill>
              </a:rPr>
              <a:t>XXXXXXXXXXXXXXXXXXXXXXXX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179388" y="6381750"/>
            <a:ext cx="5761037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>
                <a:solidFill>
                  <a:schemeClr val="bg1"/>
                </a:solidFill>
              </a:rPr>
              <a:t>XXXXXXXXXXXXXXXXXXXXXXXXXXXXXXXXXXXXXXXX</a:t>
            </a:r>
          </a:p>
        </p:txBody>
      </p:sp>
      <p:sp>
        <p:nvSpPr>
          <p:cNvPr id="38918" name="Text Box 7"/>
          <p:cNvSpPr txBox="1">
            <a:spLocks noChangeArrowheads="1"/>
          </p:cNvSpPr>
          <p:nvPr/>
        </p:nvSpPr>
        <p:spPr bwMode="auto">
          <a:xfrm>
            <a:off x="684213" y="1844675"/>
            <a:ext cx="6192837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 sz="2000" b="1">
                <a:solidFill>
                  <a:schemeClr val="tx1"/>
                </a:solidFill>
              </a:rPr>
              <a:t>Bestandsaufnahme: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Char char="-"/>
            </a:pPr>
            <a:r>
              <a:rPr lang="de-DE" altLang="de-DE" sz="2000">
                <a:solidFill>
                  <a:schemeClr val="tx1"/>
                </a:solidFill>
              </a:rPr>
              <a:t> Geologie !!!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Char char="-"/>
            </a:pPr>
            <a:r>
              <a:rPr lang="de-DE" altLang="de-DE" sz="2000">
                <a:solidFill>
                  <a:schemeClr val="tx1"/>
                </a:solidFill>
              </a:rPr>
              <a:t> Grundwasserleitergrenzen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Char char="-"/>
            </a:pPr>
            <a:r>
              <a:rPr lang="de-DE" altLang="de-DE" sz="2000">
                <a:solidFill>
                  <a:schemeClr val="tx1"/>
                </a:solidFill>
              </a:rPr>
              <a:t> Grundwasserleitertypen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Char char="-"/>
            </a:pPr>
            <a:r>
              <a:rPr lang="de-DE" altLang="de-DE" sz="2000">
                <a:solidFill>
                  <a:schemeClr val="tx1"/>
                </a:solidFill>
              </a:rPr>
              <a:t> Brunnendaten (Ausbau)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Char char="-"/>
            </a:pPr>
            <a:r>
              <a:rPr lang="de-DE" altLang="de-DE" sz="2000">
                <a:solidFill>
                  <a:schemeClr val="tx1"/>
                </a:solidFill>
              </a:rPr>
              <a:t> Gewässereinflüsse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Char char="-"/>
            </a:pPr>
            <a:r>
              <a:rPr lang="de-DE" altLang="de-DE" sz="2000">
                <a:solidFill>
                  <a:schemeClr val="tx1"/>
                </a:solidFill>
              </a:rPr>
              <a:t> Kontaminationsquellen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Char char="-"/>
            </a:pPr>
            <a:r>
              <a:rPr lang="de-DE" altLang="de-DE" sz="2000">
                <a:solidFill>
                  <a:schemeClr val="tx1"/>
                </a:solidFill>
              </a:rPr>
              <a:t> …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ußzeilenplatzhalter 3"/>
          <p:cNvSpPr txBox="1">
            <a:spLocks noGrp="1"/>
          </p:cNvSpPr>
          <p:nvPr/>
        </p:nvSpPr>
        <p:spPr bwMode="auto">
          <a:xfrm>
            <a:off x="250825" y="6400800"/>
            <a:ext cx="7993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200" b="1">
                <a:solidFill>
                  <a:srgbClr val="244894"/>
                </a:solidFill>
              </a:rPr>
              <a:t>WRRL Hessen - Projekt Maßnahmenprogramm und Bewirtschaftungsplan</a:t>
            </a: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Brunnendaten</a:t>
            </a:r>
          </a:p>
        </p:txBody>
      </p:sp>
      <p:sp>
        <p:nvSpPr>
          <p:cNvPr id="40964" name="Text Box 7"/>
          <p:cNvSpPr txBox="1">
            <a:spLocks noChangeArrowheads="1"/>
          </p:cNvSpPr>
          <p:nvPr/>
        </p:nvSpPr>
        <p:spPr bwMode="auto">
          <a:xfrm>
            <a:off x="7956550" y="260350"/>
            <a:ext cx="1008063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>
                <a:solidFill>
                  <a:schemeClr val="bg1"/>
                </a:solidFill>
              </a:rPr>
              <a:t>XXXXXXXXXXXXXXXXXXXXXXXX</a:t>
            </a:r>
          </a:p>
        </p:txBody>
      </p:sp>
      <p:sp>
        <p:nvSpPr>
          <p:cNvPr id="40965" name="Text Box 7"/>
          <p:cNvSpPr txBox="1">
            <a:spLocks noChangeArrowheads="1"/>
          </p:cNvSpPr>
          <p:nvPr/>
        </p:nvSpPr>
        <p:spPr bwMode="auto">
          <a:xfrm>
            <a:off x="179388" y="6381750"/>
            <a:ext cx="5761037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>
                <a:solidFill>
                  <a:schemeClr val="bg1"/>
                </a:solidFill>
              </a:rPr>
              <a:t>XXXXXXXXXXXXXXXXXXXXXXXXXXXXXXXXXXXXXXXX</a:t>
            </a:r>
          </a:p>
        </p:txBody>
      </p:sp>
      <p:pic>
        <p:nvPicPr>
          <p:cNvPr id="40966" name="Picture 7" descr="G:\Projekte\Div_Bilder\Bilder\Schmatisierter_Entnahmeberei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2875"/>
            <a:ext cx="8382000" cy="50292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de-DE" altLang="de-DE" smtClean="0">
                <a:solidFill>
                  <a:srgbClr val="244894"/>
                </a:solidFill>
              </a:rPr>
              <a:t>WRRL Hessen - Projekt Maßnahmenprogramm und Bewirtschaftungsplan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Gliederung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916113"/>
            <a:ext cx="8604250" cy="4464050"/>
          </a:xfrm>
          <a:noFill/>
        </p:spPr>
        <p:txBody>
          <a:bodyPr/>
          <a:lstStyle/>
          <a:p>
            <a:pPr eaLnBrk="1" hangingPunct="1">
              <a:lnSpc>
                <a:spcPts val="2500"/>
              </a:lnSpc>
              <a:buFontTx/>
              <a:buAutoNum type="arabicPeriod"/>
            </a:pPr>
            <a:endParaRPr lang="de-DE" altLang="de-DE" sz="800" b="1" smtClean="0">
              <a:sym typeface="Symbol" panose="05050102010706020507" pitchFamily="18" charset="2"/>
            </a:endParaRPr>
          </a:p>
          <a:p>
            <a:pPr eaLnBrk="1" hangingPunct="1">
              <a:lnSpc>
                <a:spcPts val="2500"/>
              </a:lnSpc>
              <a:buFontTx/>
              <a:buAutoNum type="arabicPeriod"/>
            </a:pPr>
            <a:r>
              <a:rPr lang="de-DE" altLang="de-DE" sz="2400" b="1" smtClean="0">
                <a:sym typeface="Symbol" panose="05050102010706020507" pitchFamily="18" charset="2"/>
              </a:rPr>
              <a:t>Pumpversuchsarten und - ziele</a:t>
            </a:r>
          </a:p>
          <a:p>
            <a:pPr eaLnBrk="1" hangingPunct="1">
              <a:lnSpc>
                <a:spcPts val="2500"/>
              </a:lnSpc>
              <a:buFontTx/>
              <a:buAutoNum type="arabicPeriod"/>
            </a:pPr>
            <a:endParaRPr lang="de-DE" altLang="de-DE" sz="2400" b="1" smtClean="0">
              <a:sym typeface="Symbol" panose="05050102010706020507" pitchFamily="18" charset="2"/>
            </a:endParaRPr>
          </a:p>
          <a:p>
            <a:pPr eaLnBrk="1" hangingPunct="1">
              <a:lnSpc>
                <a:spcPts val="2500"/>
              </a:lnSpc>
              <a:buFontTx/>
              <a:buAutoNum type="arabicPeriod"/>
            </a:pPr>
            <a:r>
              <a:rPr lang="de-DE" altLang="de-DE" sz="2400" b="1" smtClean="0">
                <a:sym typeface="Symbol" panose="05050102010706020507" pitchFamily="18" charset="2"/>
              </a:rPr>
              <a:t>Grundlagen</a:t>
            </a:r>
          </a:p>
          <a:p>
            <a:pPr eaLnBrk="1" hangingPunct="1">
              <a:lnSpc>
                <a:spcPts val="2500"/>
              </a:lnSpc>
              <a:buFontTx/>
              <a:buAutoNum type="arabicPeriod"/>
            </a:pPr>
            <a:endParaRPr lang="de-DE" altLang="de-DE" sz="2400" b="1" smtClean="0">
              <a:sym typeface="Symbol" panose="05050102010706020507" pitchFamily="18" charset="2"/>
            </a:endParaRPr>
          </a:p>
          <a:p>
            <a:pPr eaLnBrk="1" hangingPunct="1">
              <a:lnSpc>
                <a:spcPts val="2500"/>
              </a:lnSpc>
              <a:buFontTx/>
              <a:buAutoNum type="arabicPeriod"/>
            </a:pPr>
            <a:r>
              <a:rPr lang="de-DE" altLang="de-DE" sz="2400" b="1" smtClean="0">
                <a:sym typeface="Symbol" panose="05050102010706020507" pitchFamily="18" charset="2"/>
              </a:rPr>
              <a:t>Planung eines Pumpversuchs</a:t>
            </a:r>
          </a:p>
          <a:p>
            <a:pPr eaLnBrk="1" hangingPunct="1">
              <a:lnSpc>
                <a:spcPts val="2500"/>
              </a:lnSpc>
              <a:buFontTx/>
              <a:buAutoNum type="arabicPeriod"/>
            </a:pPr>
            <a:endParaRPr lang="de-DE" altLang="de-DE" sz="2400" b="1" smtClean="0">
              <a:sym typeface="Symbol" panose="05050102010706020507" pitchFamily="18" charset="2"/>
            </a:endParaRPr>
          </a:p>
          <a:p>
            <a:pPr eaLnBrk="1" hangingPunct="1">
              <a:lnSpc>
                <a:spcPts val="2500"/>
              </a:lnSpc>
              <a:buFontTx/>
              <a:buAutoNum type="arabicPeriod"/>
            </a:pPr>
            <a:r>
              <a:rPr lang="de-DE" altLang="de-DE" sz="2400" b="1" smtClean="0">
                <a:sym typeface="Symbol" panose="05050102010706020507" pitchFamily="18" charset="2"/>
              </a:rPr>
              <a:t>Auswerteverfahren</a:t>
            </a:r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7956550" y="260350"/>
            <a:ext cx="1008063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>
                <a:solidFill>
                  <a:schemeClr val="bg1"/>
                </a:solidFill>
              </a:rPr>
              <a:t>XXXXXXXXXXXXXXXXXXXXXXXX</a:t>
            </a:r>
          </a:p>
        </p:txBody>
      </p:sp>
      <p:sp>
        <p:nvSpPr>
          <p:cNvPr id="6150" name="Text Box 9"/>
          <p:cNvSpPr txBox="1">
            <a:spLocks noChangeArrowheads="1"/>
          </p:cNvSpPr>
          <p:nvPr/>
        </p:nvSpPr>
        <p:spPr bwMode="auto">
          <a:xfrm>
            <a:off x="250825" y="6308725"/>
            <a:ext cx="5834063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>
                <a:solidFill>
                  <a:schemeClr val="bg1"/>
                </a:solidFill>
              </a:rPr>
              <a:t>XXXXXXXXXXXXXXXXXXXXXXXXXXXXXXXXXXXXXXXXX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ußzeilenplatzhalter 3"/>
          <p:cNvSpPr txBox="1">
            <a:spLocks noGrp="1"/>
          </p:cNvSpPr>
          <p:nvPr/>
        </p:nvSpPr>
        <p:spPr bwMode="auto">
          <a:xfrm>
            <a:off x="250825" y="6400800"/>
            <a:ext cx="7993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200" b="1">
                <a:solidFill>
                  <a:srgbClr val="244894"/>
                </a:solidFill>
              </a:rPr>
              <a:t>WRRL Hessen - Projekt Maßnahmenprogramm und Bewirtschaftungsplan</a:t>
            </a: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Typische Zeitintervalle</a:t>
            </a:r>
          </a:p>
        </p:txBody>
      </p:sp>
      <p:sp>
        <p:nvSpPr>
          <p:cNvPr id="43012" name="Text Box 7"/>
          <p:cNvSpPr txBox="1">
            <a:spLocks noChangeArrowheads="1"/>
          </p:cNvSpPr>
          <p:nvPr/>
        </p:nvSpPr>
        <p:spPr bwMode="auto">
          <a:xfrm>
            <a:off x="7956550" y="260350"/>
            <a:ext cx="1008063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>
                <a:solidFill>
                  <a:schemeClr val="bg1"/>
                </a:solidFill>
              </a:rPr>
              <a:t>XXXXXXXXXXXXXXXXXXXXXXXX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79388" y="6381750"/>
            <a:ext cx="5761037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>
                <a:solidFill>
                  <a:schemeClr val="bg1"/>
                </a:solidFill>
              </a:rPr>
              <a:t>XXXXXXXXXXXXXXXXXXXXXXXXXXXXXXXXXXXXXXXX</a:t>
            </a:r>
          </a:p>
        </p:txBody>
      </p:sp>
      <p:sp>
        <p:nvSpPr>
          <p:cNvPr id="43014" name="Text Box 8"/>
          <p:cNvSpPr txBox="1">
            <a:spLocks noChangeArrowheads="1"/>
          </p:cNvSpPr>
          <p:nvPr/>
        </p:nvSpPr>
        <p:spPr bwMode="auto">
          <a:xfrm>
            <a:off x="539750" y="1700213"/>
            <a:ext cx="8388350" cy="465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 sz="1800" b="1">
                <a:solidFill>
                  <a:schemeClr val="tx1"/>
                </a:solidFill>
              </a:rPr>
              <a:t>Orientierungswerte für die </a:t>
            </a:r>
            <a:r>
              <a:rPr lang="de-DE" altLang="de-DE" sz="1800" b="1" u="sng">
                <a:solidFill>
                  <a:schemeClr val="tx1"/>
                </a:solidFill>
              </a:rPr>
              <a:t>Pumpversuchsdauer</a:t>
            </a:r>
            <a:r>
              <a:rPr lang="de-DE" altLang="de-DE" sz="1800" b="1">
                <a:solidFill>
                  <a:schemeClr val="tx1"/>
                </a:solidFill>
              </a:rPr>
              <a:t>: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endParaRPr lang="de-DE" altLang="de-DE" sz="1800" b="1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Char char="-"/>
            </a:pPr>
            <a:r>
              <a:rPr lang="de-DE" altLang="de-DE">
                <a:solidFill>
                  <a:schemeClr val="tx1"/>
                </a:solidFill>
              </a:rPr>
              <a:t> gespannter Grundwasserleiter:	 rd. 24 h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>
                <a:solidFill>
                  <a:schemeClr val="tx1"/>
                </a:solidFill>
              </a:rPr>
              <a:t>			 	 	</a:t>
            </a:r>
            <a:r>
              <a:rPr lang="de-DE" altLang="de-DE" sz="1400">
                <a:solidFill>
                  <a:schemeClr val="tx1"/>
                </a:solidFill>
              </a:rPr>
              <a:t>(Driscoll 1987)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Char char="-"/>
            </a:pPr>
            <a:r>
              <a:rPr lang="de-DE" altLang="de-DE">
                <a:solidFill>
                  <a:schemeClr val="tx1"/>
                </a:solidFill>
              </a:rPr>
              <a:t> freie Grundwasseroberfläche:	 rd. 3 d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>
                <a:solidFill>
                  <a:schemeClr val="tx1"/>
                </a:solidFill>
              </a:rPr>
              <a:t>				 	</a:t>
            </a:r>
            <a:r>
              <a:rPr lang="de-DE" altLang="de-DE" sz="1400">
                <a:solidFill>
                  <a:schemeClr val="tx1"/>
                </a:solidFill>
              </a:rPr>
              <a:t>(Krusemann + De Ridder 1990)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Char char="-"/>
            </a:pPr>
            <a:r>
              <a:rPr lang="de-DE" altLang="de-DE">
                <a:solidFill>
                  <a:schemeClr val="tx1"/>
                </a:solidFill>
              </a:rPr>
              <a:t> Lockergesteinsgrundwasserleiter:	 rd. 200 h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>
                <a:solidFill>
                  <a:schemeClr val="tx1"/>
                </a:solidFill>
              </a:rPr>
              <a:t>					 </a:t>
            </a:r>
            <a:r>
              <a:rPr lang="de-DE" altLang="de-DE" sz="1400">
                <a:solidFill>
                  <a:schemeClr val="tx1"/>
                </a:solidFill>
              </a:rPr>
              <a:t>(DVGW 1997)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Char char="-"/>
            </a:pPr>
            <a:r>
              <a:rPr lang="de-DE" altLang="de-DE">
                <a:solidFill>
                  <a:schemeClr val="tx1"/>
                </a:solidFill>
              </a:rPr>
              <a:t> Festgesteinsgrundwasserleiter:	 rd. 400 h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>
                <a:solidFill>
                  <a:schemeClr val="tx1"/>
                </a:solidFill>
              </a:rPr>
              <a:t>					 </a:t>
            </a:r>
            <a:r>
              <a:rPr lang="de-DE" altLang="de-DE" sz="1400">
                <a:solidFill>
                  <a:schemeClr val="tx1"/>
                </a:solidFill>
              </a:rPr>
              <a:t>(DVGW 1997)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Char char="-"/>
            </a:pPr>
            <a:r>
              <a:rPr lang="de-DE" altLang="de-DE">
                <a:solidFill>
                  <a:schemeClr val="tx1"/>
                </a:solidFill>
              </a:rPr>
              <a:t> Wiederanstiegsmessungen:		 rd. 0,5 – 0,75 fache der Pumpdauer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>
                <a:solidFill>
                  <a:schemeClr val="tx1"/>
                </a:solidFill>
              </a:rPr>
              <a:t>					 </a:t>
            </a:r>
            <a:r>
              <a:rPr lang="de-DE" altLang="de-DE" sz="1400">
                <a:solidFill>
                  <a:schemeClr val="tx1"/>
                </a:solidFill>
              </a:rPr>
              <a:t>(DVGW 1997)</a:t>
            </a:r>
            <a:br>
              <a:rPr lang="de-DE" altLang="de-DE" sz="1400">
                <a:solidFill>
                  <a:schemeClr val="tx1"/>
                </a:solidFill>
              </a:rPr>
            </a:br>
            <a:endParaRPr lang="de-DE" altLang="de-DE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ußzeilenplatzhalter 3"/>
          <p:cNvSpPr txBox="1">
            <a:spLocks noGrp="1"/>
          </p:cNvSpPr>
          <p:nvPr/>
        </p:nvSpPr>
        <p:spPr bwMode="auto">
          <a:xfrm>
            <a:off x="250825" y="6400800"/>
            <a:ext cx="7993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200" b="1">
                <a:solidFill>
                  <a:srgbClr val="244894"/>
                </a:solidFill>
              </a:rPr>
              <a:t>WRRL Hessen - Projekt Maßnahmenprogramm und Bewirtschaftungsplan</a:t>
            </a: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Typische Zeitintervalle</a:t>
            </a:r>
          </a:p>
        </p:txBody>
      </p:sp>
      <p:sp>
        <p:nvSpPr>
          <p:cNvPr id="45060" name="Text Box 7"/>
          <p:cNvSpPr txBox="1">
            <a:spLocks noChangeArrowheads="1"/>
          </p:cNvSpPr>
          <p:nvPr/>
        </p:nvSpPr>
        <p:spPr bwMode="auto">
          <a:xfrm>
            <a:off x="7956550" y="260350"/>
            <a:ext cx="1008063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>
                <a:solidFill>
                  <a:schemeClr val="bg1"/>
                </a:solidFill>
              </a:rPr>
              <a:t>XXXXXXXXXXXXXXXXXXXXXXXX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79388" y="6381750"/>
            <a:ext cx="5761037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>
                <a:solidFill>
                  <a:schemeClr val="bg1"/>
                </a:solidFill>
              </a:rPr>
              <a:t>XXXXXXXXXXXXXXXXXXXXXXXXXXXXXXXXXXXXXXXX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827088" y="6021388"/>
            <a:ext cx="61928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 sz="1000">
                <a:solidFill>
                  <a:schemeClr val="tx1"/>
                </a:solidFill>
              </a:rPr>
              <a:t>aus Schreiner + Kreysing (1998)</a:t>
            </a:r>
          </a:p>
        </p:txBody>
      </p:sp>
      <p:pic>
        <p:nvPicPr>
          <p:cNvPr id="45063" name="Picture 7" descr="gwl5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573463"/>
            <a:ext cx="4968875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611188" y="1484313"/>
            <a:ext cx="813752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 b="1">
                <a:solidFill>
                  <a:schemeClr val="tx1"/>
                </a:solidFill>
              </a:rPr>
              <a:t>Meßintervalle: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Char char="-"/>
            </a:pPr>
            <a:r>
              <a:rPr lang="de-DE" altLang="de-DE">
                <a:solidFill>
                  <a:schemeClr val="tx1"/>
                </a:solidFill>
              </a:rPr>
              <a:t> üblicherweise in logarithmischen Zeitintervallen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Char char="-"/>
            </a:pPr>
            <a:r>
              <a:rPr lang="de-DE" altLang="de-DE">
                <a:solidFill>
                  <a:schemeClr val="tx1"/>
                </a:solidFill>
              </a:rPr>
              <a:t> Faustregel: mindestens 10 Messwerte pro logarithmischer Dekade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Char char="-"/>
            </a:pPr>
            <a:r>
              <a:rPr lang="de-DE" altLang="de-DE">
                <a:solidFill>
                  <a:schemeClr val="tx1"/>
                </a:solidFill>
              </a:rPr>
              <a:t> zahlreiche Messungen nach Beginn der Pumpphase (daher Datenlogger sinnvoll)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Char char="-"/>
            </a:pPr>
            <a:r>
              <a:rPr lang="de-DE" altLang="de-DE">
                <a:solidFill>
                  <a:schemeClr val="tx1"/>
                </a:solidFill>
              </a:rPr>
              <a:t> größer werdende Messintervalle mit fortschreitender Zeit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ußzeilenplatzhalter 3"/>
          <p:cNvSpPr txBox="1">
            <a:spLocks noGrp="1"/>
          </p:cNvSpPr>
          <p:nvPr/>
        </p:nvSpPr>
        <p:spPr bwMode="auto">
          <a:xfrm>
            <a:off x="250825" y="6400800"/>
            <a:ext cx="7993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200" b="1">
                <a:solidFill>
                  <a:srgbClr val="244894"/>
                </a:solidFill>
              </a:rPr>
              <a:t>WRRL Hessen - Projekt Maßnahmenprogramm und Bewirtschaftungsplan</a:t>
            </a: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Gliederung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2708275"/>
            <a:ext cx="5472113" cy="2879725"/>
          </a:xfrm>
          <a:noFill/>
        </p:spPr>
        <p:txBody>
          <a:bodyPr/>
          <a:lstStyle/>
          <a:p>
            <a:pPr eaLnBrk="1" hangingPunct="1">
              <a:lnSpc>
                <a:spcPts val="2500"/>
              </a:lnSpc>
            </a:pPr>
            <a:endParaRPr lang="de-DE" altLang="de-DE" sz="3200" b="1" smtClean="0">
              <a:sym typeface="Symbol" panose="05050102010706020507" pitchFamily="18" charset="2"/>
            </a:endParaRPr>
          </a:p>
          <a:p>
            <a:pPr eaLnBrk="1" hangingPunct="1">
              <a:lnSpc>
                <a:spcPts val="2500"/>
              </a:lnSpc>
            </a:pPr>
            <a:r>
              <a:rPr lang="de-DE" altLang="de-DE" sz="3200" b="1" smtClean="0">
                <a:sym typeface="Symbol" panose="05050102010706020507" pitchFamily="18" charset="2"/>
              </a:rPr>
              <a:t>Auswerteverfahren</a:t>
            </a:r>
            <a:endParaRPr lang="de-DE" altLang="de-DE" sz="2000" b="1" smtClean="0">
              <a:sym typeface="Symbol" panose="05050102010706020507" pitchFamily="18" charset="2"/>
            </a:endParaRPr>
          </a:p>
        </p:txBody>
      </p:sp>
      <p:sp>
        <p:nvSpPr>
          <p:cNvPr id="47109" name="Text Box 7"/>
          <p:cNvSpPr txBox="1">
            <a:spLocks noChangeArrowheads="1"/>
          </p:cNvSpPr>
          <p:nvPr/>
        </p:nvSpPr>
        <p:spPr bwMode="auto">
          <a:xfrm>
            <a:off x="7956550" y="260350"/>
            <a:ext cx="1008063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>
                <a:solidFill>
                  <a:schemeClr val="bg1"/>
                </a:solidFill>
              </a:rPr>
              <a:t>XXXXXXXXXXXXXXXXXXXXXXXX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179388" y="6381750"/>
            <a:ext cx="5761037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>
                <a:solidFill>
                  <a:schemeClr val="bg1"/>
                </a:solidFill>
              </a:rPr>
              <a:t>XXXXXXXXXXXXXXXXXXXXXXXXXXXXXXXXXXXXXXXX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ußzeilenplatzhalter 3"/>
          <p:cNvSpPr txBox="1">
            <a:spLocks noGrp="1"/>
          </p:cNvSpPr>
          <p:nvPr/>
        </p:nvSpPr>
        <p:spPr bwMode="auto">
          <a:xfrm>
            <a:off x="250825" y="6400800"/>
            <a:ext cx="7993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200" b="1">
                <a:solidFill>
                  <a:srgbClr val="244894"/>
                </a:solidFill>
              </a:rPr>
              <a:t>WRRL Hessen - Projekt Maßnahmenprogramm und Bewirtschaftungsplan</a:t>
            </a: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32363" y="333375"/>
            <a:ext cx="3379787" cy="647700"/>
          </a:xfrm>
        </p:spPr>
        <p:txBody>
          <a:bodyPr/>
          <a:lstStyle/>
          <a:p>
            <a:pPr eaLnBrk="1" hangingPunct="1"/>
            <a:r>
              <a:rPr lang="de-DE" altLang="de-DE" smtClean="0"/>
              <a:t>Auswerteverfahren</a:t>
            </a:r>
          </a:p>
        </p:txBody>
      </p:sp>
      <p:sp>
        <p:nvSpPr>
          <p:cNvPr id="49156" name="Text Box 7"/>
          <p:cNvSpPr txBox="1">
            <a:spLocks noChangeArrowheads="1"/>
          </p:cNvSpPr>
          <p:nvPr/>
        </p:nvSpPr>
        <p:spPr bwMode="auto">
          <a:xfrm>
            <a:off x="7956550" y="260350"/>
            <a:ext cx="1008063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>
                <a:solidFill>
                  <a:schemeClr val="bg1"/>
                </a:solidFill>
              </a:rPr>
              <a:t>XXXXXXXXXXXXXXXXXXXXXXXX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179388" y="6381750"/>
            <a:ext cx="5761037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>
                <a:solidFill>
                  <a:schemeClr val="bg1"/>
                </a:solidFill>
              </a:rPr>
              <a:t>XXXXXXXXXXXXXXXXXXXXXXXXXXXXXXXXXXXXXXXX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5003800" y="6092825"/>
            <a:ext cx="2736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 sz="1000">
                <a:solidFill>
                  <a:schemeClr val="tx1"/>
                </a:solidFill>
              </a:rPr>
              <a:t>aus Schreiner + Kreysing (1998), verändert nach ASTM (1994)</a:t>
            </a:r>
          </a:p>
        </p:txBody>
      </p:sp>
      <p:pic>
        <p:nvPicPr>
          <p:cNvPr id="49159" name="Picture 7" descr="gwl30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46624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5076825" y="1700213"/>
            <a:ext cx="38163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 sz="1800">
                <a:solidFill>
                  <a:schemeClr val="tx1"/>
                </a:solidFill>
              </a:rPr>
              <a:t>Übersicht über verschiedene Grundwasserleitertypen und Randbedingungen mit den dazugehörigen Auswerteverfahren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ußzeilenplatzhalter 3"/>
          <p:cNvSpPr txBox="1">
            <a:spLocks noGrp="1"/>
          </p:cNvSpPr>
          <p:nvPr/>
        </p:nvSpPr>
        <p:spPr bwMode="auto">
          <a:xfrm>
            <a:off x="250825" y="6400800"/>
            <a:ext cx="7993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200" b="1">
                <a:solidFill>
                  <a:srgbClr val="244894"/>
                </a:solidFill>
              </a:rPr>
              <a:t>WRRL Hessen - Projekt Maßnahmenprogramm und Bewirtschaftungsplan</a:t>
            </a: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Auswerteverfahren</a:t>
            </a:r>
          </a:p>
        </p:txBody>
      </p:sp>
      <p:sp>
        <p:nvSpPr>
          <p:cNvPr id="51204" name="Text Box 7"/>
          <p:cNvSpPr txBox="1">
            <a:spLocks noChangeArrowheads="1"/>
          </p:cNvSpPr>
          <p:nvPr/>
        </p:nvSpPr>
        <p:spPr bwMode="auto">
          <a:xfrm>
            <a:off x="7956550" y="260350"/>
            <a:ext cx="1008063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>
                <a:solidFill>
                  <a:schemeClr val="bg1"/>
                </a:solidFill>
              </a:rPr>
              <a:t>XXXXXXXXXXXXXXXXXXXXXXXX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179388" y="6381750"/>
            <a:ext cx="5761037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>
                <a:solidFill>
                  <a:schemeClr val="bg1"/>
                </a:solidFill>
              </a:rPr>
              <a:t>XXXXXXXXXXXXXXXXXXXXXXXXXXXXXXXXXXXXXXXX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539750" y="1700213"/>
            <a:ext cx="8388350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b="1">
                <a:solidFill>
                  <a:schemeClr val="tx1"/>
                </a:solidFill>
              </a:rPr>
              <a:t>Zur Auswertung von Pumpversuchen gibt es eine Vielzahl von PC-Computerprogrammen, die eine EDV-gestützte Bearbeitung und Auswertung von Pumpversuchen ermöglichen.</a:t>
            </a:r>
          </a:p>
          <a:p>
            <a:pPr eaLnBrk="1" hangingPunct="1">
              <a:lnSpc>
                <a:spcPct val="100000"/>
              </a:lnSpc>
            </a:pPr>
            <a:endParaRPr lang="de-DE" altLang="de-DE" b="1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</a:pPr>
            <a:r>
              <a:rPr lang="de-DE" altLang="de-DE" b="1">
                <a:solidFill>
                  <a:schemeClr val="tx1"/>
                </a:solidFill>
              </a:rPr>
              <a:t>Literaturhinweise: </a:t>
            </a:r>
            <a:r>
              <a:rPr lang="de-DE" altLang="de-DE" b="1">
                <a:solidFill>
                  <a:schemeClr val="accent2"/>
                </a:solidFill>
              </a:rPr>
              <a:t>Boonstra (1991), Linnenberg (1991), ASTM (1994)</a:t>
            </a:r>
            <a:r>
              <a:rPr lang="de-DE" altLang="de-DE" b="1">
                <a:solidFill>
                  <a:schemeClr val="tx1"/>
                </a:solidFill>
              </a:rPr>
              <a:t>.</a:t>
            </a:r>
          </a:p>
          <a:p>
            <a:pPr eaLnBrk="1" hangingPunct="1">
              <a:lnSpc>
                <a:spcPct val="100000"/>
              </a:lnSpc>
            </a:pPr>
            <a:r>
              <a:rPr lang="de-DE" altLang="de-DE" b="1">
                <a:solidFill>
                  <a:schemeClr val="tx1"/>
                </a:solidFill>
              </a:rPr>
              <a:t>siehe unter </a:t>
            </a:r>
            <a:r>
              <a:rPr lang="de-DE" altLang="de-DE" b="1">
                <a:solidFill>
                  <a:schemeClr val="accent2"/>
                </a:solidFill>
              </a:rPr>
              <a:t>www.hydroskript.de</a:t>
            </a:r>
          </a:p>
          <a:p>
            <a:pPr eaLnBrk="1" hangingPunct="1">
              <a:lnSpc>
                <a:spcPct val="100000"/>
              </a:lnSpc>
            </a:pPr>
            <a:endParaRPr lang="de-DE" altLang="de-DE" b="1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</a:pPr>
            <a:r>
              <a:rPr lang="de-DE" altLang="de-DE" b="1">
                <a:solidFill>
                  <a:schemeClr val="tx1"/>
                </a:solidFill>
              </a:rPr>
              <a:t>Eine übersichtliche Darstellung findet sich auch bei </a:t>
            </a:r>
            <a:r>
              <a:rPr lang="de-DE" altLang="de-DE" b="1">
                <a:solidFill>
                  <a:schemeClr val="accent2"/>
                </a:solidFill>
              </a:rPr>
              <a:t>de Marsily (1986)</a:t>
            </a:r>
            <a:r>
              <a:rPr lang="de-DE" altLang="de-DE" b="1">
                <a:solidFill>
                  <a:schemeClr val="tx1"/>
                </a:solidFill>
              </a:rPr>
              <a:t>, Interpretation of a Pumping Test (page 168-206).</a:t>
            </a:r>
          </a:p>
          <a:p>
            <a:pPr eaLnBrk="1" hangingPunct="1">
              <a:lnSpc>
                <a:spcPct val="100000"/>
              </a:lnSpc>
            </a:pPr>
            <a:endParaRPr lang="de-DE" altLang="de-DE" b="1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</a:pPr>
            <a:r>
              <a:rPr lang="de-DE" altLang="de-DE" b="1">
                <a:solidFill>
                  <a:schemeClr val="tx1"/>
                </a:solidFill>
              </a:rPr>
              <a:t>Die EDV-gestützte Auswertung mittels Software-Programmen ersetzt nicht die sorgfältige Durchführung eines Pumpversuchsverlaufs sowie die sorgfältige Überprüfung der Plausibilität der zugrundeliegenden Modellvorstellungen (Randbedingungen) und der Ergebnisse im Hinblick auf die hydrogeologische Gegebenheit.</a:t>
            </a:r>
          </a:p>
          <a:p>
            <a:pPr eaLnBrk="1" hangingPunct="1">
              <a:lnSpc>
                <a:spcPct val="100000"/>
              </a:lnSpc>
            </a:pPr>
            <a:endParaRPr lang="de-DE" altLang="de-DE" b="1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</a:pPr>
            <a:r>
              <a:rPr lang="de-DE" altLang="de-DE" b="1">
                <a:solidFill>
                  <a:schemeClr val="tx1"/>
                </a:solidFill>
              </a:rPr>
              <a:t>Immissionspumpversuche:</a:t>
            </a:r>
          </a:p>
          <a:p>
            <a:pPr eaLnBrk="1" hangingPunct="1">
              <a:lnSpc>
                <a:spcPct val="100000"/>
              </a:lnSpc>
            </a:pPr>
            <a:r>
              <a:rPr lang="de-DE" altLang="de-DE" b="1" i="1">
                <a:solidFill>
                  <a:schemeClr val="tx1"/>
                </a:solidFill>
              </a:rPr>
              <a:t>www.xfaweb.baden-wuerttemberg.de/alfaweb/progs/ipv_tool/ipv_tool.htm</a:t>
            </a:r>
            <a:r>
              <a:rPr lang="de-DE" altLang="de-DE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ußzeilenplatzhalt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de-DE" altLang="de-DE" smtClean="0">
                <a:solidFill>
                  <a:srgbClr val="244894"/>
                </a:solidFill>
              </a:rPr>
              <a:t>WRRL Hessen - Projekt Maßnahmenprogramm und Bewirtschaftungsplan</a:t>
            </a:r>
          </a:p>
        </p:txBody>
      </p:sp>
      <p:pic>
        <p:nvPicPr>
          <p:cNvPr id="53251" name="Picture 9" descr="Heilerbachquelle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1557338"/>
            <a:ext cx="3948113" cy="4321175"/>
          </a:xfrm>
          <a:noFill/>
        </p:spPr>
      </p:pic>
      <p:sp>
        <p:nvSpPr>
          <p:cNvPr id="53252" name="Rectangle 7"/>
          <p:cNvSpPr>
            <a:spLocks noChangeArrowheads="1"/>
          </p:cNvSpPr>
          <p:nvPr/>
        </p:nvSpPr>
        <p:spPr bwMode="auto">
          <a:xfrm>
            <a:off x="468313" y="260350"/>
            <a:ext cx="705643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altLang="de-DE" sz="3200" b="1"/>
              <a:t>Vielen Dank für Ihr Interesse!</a:t>
            </a:r>
            <a:r>
              <a:rPr lang="de-DE" altLang="de-DE" sz="3600" b="1">
                <a:solidFill>
                  <a:srgbClr val="FFFF00"/>
                </a:solidFill>
              </a:rPr>
              <a:t> </a:t>
            </a:r>
            <a:endParaRPr lang="de-DE" altLang="de-DE" sz="3600" b="1">
              <a:solidFill>
                <a:srgbClr val="244894"/>
              </a:solidFill>
            </a:endParaRPr>
          </a:p>
        </p:txBody>
      </p:sp>
      <p:sp>
        <p:nvSpPr>
          <p:cNvPr id="53253" name="Text Box 8"/>
          <p:cNvSpPr txBox="1">
            <a:spLocks noChangeArrowheads="1"/>
          </p:cNvSpPr>
          <p:nvPr/>
        </p:nvSpPr>
        <p:spPr bwMode="auto">
          <a:xfrm>
            <a:off x="7956550" y="260350"/>
            <a:ext cx="1008063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>
                <a:solidFill>
                  <a:schemeClr val="bg1"/>
                </a:solidFill>
              </a:rPr>
              <a:t>XXXXXXXXXXXXXXXXXXXXXXXX</a:t>
            </a:r>
          </a:p>
        </p:txBody>
      </p:sp>
      <p:sp>
        <p:nvSpPr>
          <p:cNvPr id="53254" name="Text Box 10"/>
          <p:cNvSpPr txBox="1">
            <a:spLocks noChangeArrowheads="1"/>
          </p:cNvSpPr>
          <p:nvPr/>
        </p:nvSpPr>
        <p:spPr bwMode="auto">
          <a:xfrm>
            <a:off x="179388" y="6381750"/>
            <a:ext cx="5761037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>
                <a:solidFill>
                  <a:schemeClr val="bg1"/>
                </a:solidFill>
              </a:rPr>
              <a:t>XXXXXXXXXXXXXXXXXXXXXXXXXXXXXXXXXXXXXXXX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de-DE" altLang="de-DE" smtClean="0">
                <a:solidFill>
                  <a:srgbClr val="244894"/>
                </a:solidFill>
              </a:rPr>
              <a:t>WRRL Hessen - Projekt Maßnahmenprogramm und Bewirtschaftungsplan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Gliederung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708275"/>
            <a:ext cx="7345363" cy="2879725"/>
          </a:xfrm>
          <a:noFill/>
        </p:spPr>
        <p:txBody>
          <a:bodyPr/>
          <a:lstStyle/>
          <a:p>
            <a:pPr eaLnBrk="1" hangingPunct="1">
              <a:lnSpc>
                <a:spcPts val="2500"/>
              </a:lnSpc>
            </a:pPr>
            <a:endParaRPr lang="de-DE" altLang="de-DE" sz="3200" b="1" smtClean="0">
              <a:sym typeface="Symbol" panose="05050102010706020507" pitchFamily="18" charset="2"/>
            </a:endParaRPr>
          </a:p>
          <a:p>
            <a:pPr eaLnBrk="1" hangingPunct="1">
              <a:lnSpc>
                <a:spcPts val="2500"/>
              </a:lnSpc>
            </a:pPr>
            <a:r>
              <a:rPr lang="de-DE" altLang="de-DE" sz="3200" b="1" smtClean="0">
                <a:sym typeface="Symbol" panose="05050102010706020507" pitchFamily="18" charset="2"/>
              </a:rPr>
              <a:t>Pumpversuchsarten und -ziele</a:t>
            </a:r>
          </a:p>
          <a:p>
            <a:pPr eaLnBrk="1" hangingPunct="1">
              <a:lnSpc>
                <a:spcPts val="2500"/>
              </a:lnSpc>
            </a:pPr>
            <a:endParaRPr lang="de-DE" altLang="de-DE" sz="2000" b="1" smtClean="0">
              <a:sym typeface="Symbol" panose="05050102010706020507" pitchFamily="18" charset="2"/>
            </a:endParaRPr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7956550" y="260350"/>
            <a:ext cx="1008063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>
                <a:solidFill>
                  <a:schemeClr val="bg1"/>
                </a:solidFill>
              </a:rPr>
              <a:t>XXXXXXXXXXXXXXXXXXXXXXXX</a:t>
            </a:r>
          </a:p>
        </p:txBody>
      </p:sp>
      <p:sp>
        <p:nvSpPr>
          <p:cNvPr id="8198" name="Text Box 9"/>
          <p:cNvSpPr txBox="1">
            <a:spLocks noChangeArrowheads="1"/>
          </p:cNvSpPr>
          <p:nvPr/>
        </p:nvSpPr>
        <p:spPr bwMode="auto">
          <a:xfrm>
            <a:off x="179388" y="6381750"/>
            <a:ext cx="5761037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>
                <a:solidFill>
                  <a:schemeClr val="bg1"/>
                </a:solidFill>
              </a:rPr>
              <a:t>XXXXXXXXXXXXXXXXXXXXXXXXXXXXXXXXXXXXXXXX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ußzeilenplatzhalter 3"/>
          <p:cNvSpPr txBox="1">
            <a:spLocks noGrp="1"/>
          </p:cNvSpPr>
          <p:nvPr/>
        </p:nvSpPr>
        <p:spPr bwMode="auto">
          <a:xfrm>
            <a:off x="250825" y="6400800"/>
            <a:ext cx="7993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200" b="1">
                <a:solidFill>
                  <a:srgbClr val="244894"/>
                </a:solidFill>
              </a:rPr>
              <a:t>WRRL Hessen - Projekt Maßnahmenprogramm und Bewirtschaftungsplan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altLang="de-DE" b="0" smtClean="0">
                <a:sym typeface="Symbol" panose="05050102010706020507" pitchFamily="18" charset="2"/>
              </a:rPr>
              <a:t>Pumpversuchsarten </a:t>
            </a:r>
            <a:r>
              <a:rPr lang="de-DE" altLang="de-DE" sz="1600" b="0" smtClean="0">
                <a:sym typeface="Symbol" panose="05050102010706020507" pitchFamily="18" charset="2"/>
              </a:rPr>
              <a:t>(nach DVGW Arbeitsblatt W 111 + IPV)</a:t>
            </a:r>
          </a:p>
        </p:txBody>
      </p: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7956550" y="260350"/>
            <a:ext cx="1008063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>
                <a:solidFill>
                  <a:schemeClr val="bg1"/>
                </a:solidFill>
              </a:rPr>
              <a:t>XXXXXXXXXXXXXXXXXXXXXXXX</a:t>
            </a: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179388" y="6381750"/>
            <a:ext cx="5761037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>
                <a:solidFill>
                  <a:schemeClr val="bg1"/>
                </a:solidFill>
              </a:rPr>
              <a:t>XXXXXXXXXXXXXXXXXXXXXXXXXXXXXXXXXXXXXXXX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47700" y="1125538"/>
            <a:ext cx="8496300" cy="5732462"/>
          </a:xfrm>
          <a:noFill/>
        </p:spPr>
        <p:txBody>
          <a:bodyPr/>
          <a:lstStyle/>
          <a:p>
            <a:r>
              <a:rPr lang="de-DE" altLang="de-DE" smtClean="0">
                <a:solidFill>
                  <a:schemeClr val="tx1"/>
                </a:solidFill>
                <a:sym typeface="Symbol" panose="05050102010706020507" pitchFamily="18" charset="2"/>
              </a:rPr>
              <a:t>- 	Brunnentest</a:t>
            </a:r>
            <a:r>
              <a:rPr lang="de-DE" altLang="de-DE" smtClean="0">
                <a:sym typeface="Symbol" panose="05050102010706020507" pitchFamily="18" charset="2"/>
              </a:rPr>
              <a:t> (Leistungscharakteristik eines Förderbrunnens)</a:t>
            </a:r>
          </a:p>
          <a:p>
            <a:r>
              <a:rPr lang="de-DE" altLang="de-DE" smtClean="0">
                <a:solidFill>
                  <a:schemeClr val="tx1"/>
                </a:solidFill>
                <a:sym typeface="Symbol" panose="05050102010706020507" pitchFamily="18" charset="2"/>
              </a:rPr>
              <a:t>- 	Betriebstest</a:t>
            </a:r>
            <a:r>
              <a:rPr lang="de-DE" altLang="de-DE" smtClean="0">
                <a:sym typeface="Symbol" panose="05050102010706020507" pitchFamily="18" charset="2"/>
              </a:rPr>
              <a:t> (Klärung insbesondere der Pumpenauslegung für einen späteren Förderbetrieb)</a:t>
            </a:r>
          </a:p>
          <a:p>
            <a:r>
              <a:rPr lang="de-DE" altLang="de-DE" smtClean="0">
                <a:solidFill>
                  <a:schemeClr val="tx1"/>
                </a:solidFill>
                <a:sym typeface="Symbol" panose="05050102010706020507" pitchFamily="18" charset="2"/>
              </a:rPr>
              <a:t>- 	Pumpversuche zur Brunnenentwicklung</a:t>
            </a:r>
            <a:r>
              <a:rPr lang="de-DE" altLang="de-DE" smtClean="0">
                <a:sym typeface="Symbol" panose="05050102010706020507" pitchFamily="18" charset="2"/>
              </a:rPr>
              <a:t> (Erzielung der Sandfreiheit, Verbesserung der hydraulischen Anbindung an den Grundwasserleiter)</a:t>
            </a:r>
          </a:p>
          <a:p>
            <a:r>
              <a:rPr lang="de-DE" altLang="de-DE" smtClean="0">
                <a:solidFill>
                  <a:schemeClr val="tx1"/>
                </a:solidFill>
                <a:sym typeface="Symbol" panose="05050102010706020507" pitchFamily="18" charset="2"/>
              </a:rPr>
              <a:t>- 	Zwischenpumpversuche</a:t>
            </a:r>
            <a:r>
              <a:rPr lang="de-DE" altLang="de-DE" smtClean="0">
                <a:sym typeface="Symbol" panose="05050102010706020507" pitchFamily="18" charset="2"/>
              </a:rPr>
              <a:t> (Festlegung der Brunnentiefe und des Brunnenausbaus)</a:t>
            </a:r>
          </a:p>
          <a:p>
            <a:pPr>
              <a:buFontTx/>
              <a:buChar char="-"/>
            </a:pPr>
            <a:r>
              <a:rPr lang="de-DE" altLang="de-DE" u="sng" smtClean="0">
                <a:solidFill>
                  <a:schemeClr val="tx1"/>
                </a:solidFill>
                <a:sym typeface="Symbol" panose="05050102010706020507" pitchFamily="18" charset="2"/>
              </a:rPr>
              <a:t>Grundwasserleitertest</a:t>
            </a:r>
            <a:r>
              <a:rPr lang="de-DE" altLang="de-DE" smtClean="0">
                <a:sym typeface="Symbol" panose="05050102010706020507" pitchFamily="18" charset="2"/>
              </a:rPr>
              <a:t> (Ermittlung der wasserleitenden und wasserspeichernden Eigenschaften eines Grundwasserleiters)</a:t>
            </a:r>
          </a:p>
          <a:p>
            <a:pPr>
              <a:buFontTx/>
              <a:buChar char="-"/>
            </a:pPr>
            <a:r>
              <a:rPr lang="de-DE" altLang="de-DE" i="1" smtClean="0">
                <a:solidFill>
                  <a:schemeClr val="tx1"/>
                </a:solidFill>
                <a:sym typeface="Symbol" panose="05050102010706020507" pitchFamily="18" charset="2"/>
              </a:rPr>
              <a:t>Immissionspumpversuch</a:t>
            </a:r>
            <a:r>
              <a:rPr lang="de-DE" altLang="de-DE" i="1" smtClean="0">
                <a:sym typeface="Symbol" panose="05050102010706020507" pitchFamily="18" charset="2"/>
              </a:rPr>
              <a:t> (Pumpversuche mit begleitender Schadstoffanalytik unter Berücksichtigung der Entnahmebreite, „Schadstoffganglinie“)</a:t>
            </a:r>
          </a:p>
          <a:p>
            <a:r>
              <a:rPr lang="de-DE" altLang="de-DE" smtClean="0">
                <a:solidFill>
                  <a:schemeClr val="tx1"/>
                </a:solidFill>
                <a:sym typeface="Symbol" panose="05050102010706020507" pitchFamily="18" charset="2"/>
              </a:rPr>
              <a:t>- 	Langzeitpumpversuche</a:t>
            </a:r>
            <a:r>
              <a:rPr lang="de-DE" altLang="de-DE" smtClean="0">
                <a:sym typeface="Symbol" panose="05050102010706020507" pitchFamily="18" charset="2"/>
              </a:rPr>
              <a:t> (Klärung der z. B. Dauerergiebigkeit, möglicher landschaftsökologischer Beeinträchtigungen oder der langfristigen Grundwasserbeschaffenheit)</a:t>
            </a:r>
            <a:endParaRPr lang="de-DE" altLang="de-DE" smtClean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ußzeilenplatzhalter 3"/>
          <p:cNvSpPr txBox="1">
            <a:spLocks noGrp="1"/>
          </p:cNvSpPr>
          <p:nvPr/>
        </p:nvSpPr>
        <p:spPr bwMode="auto">
          <a:xfrm>
            <a:off x="250825" y="6400800"/>
            <a:ext cx="7993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200" b="1">
                <a:solidFill>
                  <a:srgbClr val="244894"/>
                </a:solidFill>
              </a:rPr>
              <a:t>WRRL Hessen - Projekt Maßnahmenprogramm und Bewirtschaftungsplan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altLang="de-DE" b="0" smtClean="0">
                <a:sym typeface="Symbol" panose="05050102010706020507" pitchFamily="18" charset="2"/>
              </a:rPr>
              <a:t>Grundwasserleitertest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484313"/>
            <a:ext cx="8424863" cy="2879725"/>
          </a:xfrm>
          <a:noFill/>
        </p:spPr>
        <p:txBody>
          <a:bodyPr/>
          <a:lstStyle/>
          <a:p>
            <a:r>
              <a:rPr lang="de-DE" altLang="de-DE" b="1" u="sng" smtClean="0">
                <a:solidFill>
                  <a:schemeClr val="tx1"/>
                </a:solidFill>
                <a:sym typeface="Symbol" panose="05050102010706020507" pitchFamily="18" charset="2"/>
              </a:rPr>
              <a:t>Pumpversuchsziele:</a:t>
            </a:r>
          </a:p>
          <a:p>
            <a:r>
              <a:rPr lang="de-DE" altLang="de-DE" smtClean="0">
                <a:solidFill>
                  <a:schemeClr val="tx1"/>
                </a:solidFill>
                <a:sym typeface="Symbol" panose="05050102010706020507" pitchFamily="18" charset="2"/>
              </a:rPr>
              <a:t>- 	grundwasserleitende Eigenschaften</a:t>
            </a:r>
            <a:r>
              <a:rPr lang="de-DE" altLang="de-DE" smtClean="0">
                <a:sym typeface="Symbol" panose="05050102010706020507" pitchFamily="18" charset="2"/>
              </a:rPr>
              <a:t> (Durchlässigkeit / Transmissivität)</a:t>
            </a:r>
          </a:p>
          <a:p>
            <a:pPr>
              <a:buFontTx/>
              <a:buChar char="-"/>
            </a:pPr>
            <a:r>
              <a:rPr lang="de-DE" altLang="de-DE" smtClean="0">
                <a:solidFill>
                  <a:schemeClr val="tx1"/>
                </a:solidFill>
                <a:sym typeface="Symbol" panose="05050102010706020507" pitchFamily="18" charset="2"/>
              </a:rPr>
              <a:t>grundwasserspeichernde Eigenschaften</a:t>
            </a:r>
            <a:r>
              <a:rPr lang="de-DE" altLang="de-DE" smtClean="0">
                <a:sym typeface="Symbol" panose="05050102010706020507" pitchFamily="18" charset="2"/>
              </a:rPr>
              <a:t> (Speicherkoefizient)</a:t>
            </a:r>
          </a:p>
          <a:p>
            <a:pPr>
              <a:buFontTx/>
              <a:buChar char="-"/>
            </a:pPr>
            <a:r>
              <a:rPr lang="de-DE" altLang="de-DE" smtClean="0">
                <a:solidFill>
                  <a:schemeClr val="tx1"/>
                </a:solidFill>
                <a:sym typeface="Symbol" panose="05050102010706020507" pitchFamily="18" charset="2"/>
              </a:rPr>
              <a:t>richtungsabhängige hydraulische Kenndaten</a:t>
            </a:r>
            <a:r>
              <a:rPr lang="de-DE" altLang="de-DE" smtClean="0">
                <a:sym typeface="Symbol" panose="05050102010706020507" pitchFamily="18" charset="2"/>
              </a:rPr>
              <a:t> (vertikale und horizontale Anisotropie)</a:t>
            </a:r>
          </a:p>
          <a:p>
            <a:pPr>
              <a:buFontTx/>
              <a:buChar char="-"/>
            </a:pPr>
            <a:r>
              <a:rPr lang="de-DE" altLang="de-DE" smtClean="0">
                <a:solidFill>
                  <a:schemeClr val="tx1"/>
                </a:solidFill>
                <a:sym typeface="Symbol" panose="05050102010706020507" pitchFamily="18" charset="2"/>
              </a:rPr>
              <a:t>Lage und Eigenschaften hydraulisch wirksamer Grundwasserleiterränder</a:t>
            </a:r>
            <a:r>
              <a:rPr lang="de-DE" altLang="de-DE" smtClean="0">
                <a:sym typeface="Symbol" panose="05050102010706020507" pitchFamily="18" charset="2"/>
              </a:rPr>
              <a:t> (z.B. Staugrenzen, Infiltrationsgrenzen)</a:t>
            </a:r>
          </a:p>
          <a:p>
            <a:pPr>
              <a:buFontTx/>
              <a:buChar char="-"/>
            </a:pPr>
            <a:r>
              <a:rPr lang="de-DE" altLang="de-DE" smtClean="0">
                <a:solidFill>
                  <a:schemeClr val="tx1"/>
                </a:solidFill>
                <a:sym typeface="Symbol" panose="05050102010706020507" pitchFamily="18" charset="2"/>
              </a:rPr>
              <a:t>Leckagen und vertikale Durchlässigkeiten geringleitender über- bzw. unterlagender Schichten</a:t>
            </a:r>
            <a:r>
              <a:rPr lang="de-DE" altLang="de-DE" smtClean="0">
                <a:sym typeface="Symbol" panose="05050102010706020507" pitchFamily="18" charset="2"/>
              </a:rPr>
              <a:t> (Leckagefaktor, hydraulische Widerstände)</a:t>
            </a:r>
          </a:p>
          <a:p>
            <a:pPr>
              <a:buFontTx/>
              <a:buChar char="-"/>
            </a:pPr>
            <a:r>
              <a:rPr lang="de-DE" altLang="de-DE" smtClean="0">
                <a:solidFill>
                  <a:schemeClr val="tx1"/>
                </a:solidFill>
                <a:sym typeface="Symbol" panose="05050102010706020507" pitchFamily="18" charset="2"/>
              </a:rPr>
              <a:t>Brunnen- und Bohrlocheinflüsse</a:t>
            </a:r>
            <a:r>
              <a:rPr lang="de-DE" altLang="de-DE" smtClean="0">
                <a:sym typeface="Symbol" panose="05050102010706020507" pitchFamily="18" charset="2"/>
              </a:rPr>
              <a:t> (Brunnenverluste, Brunnenspeicherung, Skin-Effekt)</a:t>
            </a:r>
          </a:p>
          <a:p>
            <a:r>
              <a:rPr lang="de-DE" altLang="de-DE" smtClean="0">
                <a:sym typeface="Symbol" panose="05050102010706020507" pitchFamily="18" charset="2"/>
              </a:rPr>
              <a:t>- 	</a:t>
            </a:r>
            <a:r>
              <a:rPr lang="de-DE" altLang="de-DE" b="1" smtClean="0">
                <a:solidFill>
                  <a:schemeClr val="tx1"/>
                </a:solidFill>
                <a:sym typeface="Symbol" panose="05050102010706020507" pitchFamily="18" charset="2"/>
              </a:rPr>
              <a:t>Informationen zum konzeptionellen hydrogeologischen Modell</a:t>
            </a:r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7956550" y="260350"/>
            <a:ext cx="1008063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>
                <a:solidFill>
                  <a:schemeClr val="bg1"/>
                </a:solidFill>
              </a:rPr>
              <a:t>XXXXXXXXXXXXXXXXXXXXXXXX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79388" y="6381750"/>
            <a:ext cx="5761037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>
                <a:solidFill>
                  <a:schemeClr val="bg1"/>
                </a:solidFill>
              </a:rPr>
              <a:t>XXXXXXXXXXXXXXXXXXXXXXXXXXXXXXXXXXXXXXXX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ußzeilenplatzhalter 3"/>
          <p:cNvSpPr txBox="1">
            <a:spLocks noGrp="1"/>
          </p:cNvSpPr>
          <p:nvPr/>
        </p:nvSpPr>
        <p:spPr bwMode="auto">
          <a:xfrm>
            <a:off x="250825" y="6400800"/>
            <a:ext cx="7993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200" b="1">
                <a:solidFill>
                  <a:srgbClr val="244894"/>
                </a:solidFill>
              </a:rPr>
              <a:t>WRRL Hessen - Projekt Maßnahmenprogramm und Bewirtschaftungsplan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Gliederung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2708275"/>
            <a:ext cx="5472113" cy="2879725"/>
          </a:xfrm>
          <a:noFill/>
        </p:spPr>
        <p:txBody>
          <a:bodyPr/>
          <a:lstStyle/>
          <a:p>
            <a:pPr eaLnBrk="1" hangingPunct="1">
              <a:lnSpc>
                <a:spcPts val="2500"/>
              </a:lnSpc>
            </a:pPr>
            <a:endParaRPr lang="de-DE" altLang="de-DE" sz="3200" b="1" smtClean="0">
              <a:sym typeface="Symbol" panose="05050102010706020507" pitchFamily="18" charset="2"/>
            </a:endParaRPr>
          </a:p>
          <a:p>
            <a:pPr eaLnBrk="1" hangingPunct="1">
              <a:lnSpc>
                <a:spcPts val="2500"/>
              </a:lnSpc>
            </a:pPr>
            <a:r>
              <a:rPr lang="de-DE" altLang="de-DE" sz="3200" b="1" smtClean="0">
                <a:sym typeface="Symbol" panose="05050102010706020507" pitchFamily="18" charset="2"/>
              </a:rPr>
              <a:t>Grundlagen</a:t>
            </a:r>
          </a:p>
          <a:p>
            <a:pPr eaLnBrk="1" hangingPunct="1">
              <a:lnSpc>
                <a:spcPts val="2500"/>
              </a:lnSpc>
            </a:pPr>
            <a:endParaRPr lang="de-DE" altLang="de-DE" sz="2000" b="1" smtClean="0">
              <a:sym typeface="Symbol" panose="05050102010706020507" pitchFamily="18" charset="2"/>
            </a:endParaRP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7956550" y="260350"/>
            <a:ext cx="1008063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>
                <a:solidFill>
                  <a:schemeClr val="bg1"/>
                </a:solidFill>
              </a:rPr>
              <a:t>XXXXXXXXXXXXXXXXXXXXXXXX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79388" y="6381750"/>
            <a:ext cx="5761037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>
                <a:solidFill>
                  <a:schemeClr val="bg1"/>
                </a:solidFill>
              </a:rPr>
              <a:t>XXXXXXXXXXXXXXXXXXXXXXXXXXXXXXXXXXXXXXXX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ußzeilenplatzhalter 3"/>
          <p:cNvSpPr txBox="1">
            <a:spLocks noGrp="1"/>
          </p:cNvSpPr>
          <p:nvPr/>
        </p:nvSpPr>
        <p:spPr bwMode="auto">
          <a:xfrm>
            <a:off x="250825" y="6400800"/>
            <a:ext cx="7993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200" b="1">
                <a:solidFill>
                  <a:srgbClr val="244894"/>
                </a:solidFill>
              </a:rPr>
              <a:t>WRRL Hessen - Projekt Maßnahmenprogramm und Bewirtschaftungsplan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Mathematische Grundlagen</a:t>
            </a:r>
          </a:p>
        </p:txBody>
      </p: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7956550" y="260350"/>
            <a:ext cx="1008063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>
                <a:solidFill>
                  <a:schemeClr val="bg1"/>
                </a:solidFill>
              </a:rPr>
              <a:t>XXXXXXXXXXXXXXXXXXXXXXXX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79388" y="6381750"/>
            <a:ext cx="5761037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>
                <a:solidFill>
                  <a:schemeClr val="bg1"/>
                </a:solidFill>
              </a:rPr>
              <a:t>XXXXXXXXXXXXXXXXXXXXXXXXXXXXXXXXXXXXXXXX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19970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endParaRPr lang="de-DE" altLang="de-DE">
              <a:solidFill>
                <a:schemeClr val="tx1"/>
              </a:solidFill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0" y="19970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endParaRPr lang="de-DE" altLang="de-DE">
              <a:solidFill>
                <a:schemeClr val="tx1"/>
              </a:solidFill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2370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endParaRPr lang="de-DE" altLang="de-DE">
              <a:solidFill>
                <a:schemeClr val="tx1"/>
              </a:solidFill>
            </a:endParaRPr>
          </a:p>
        </p:txBody>
      </p:sp>
      <p:pic>
        <p:nvPicPr>
          <p:cNvPr id="16393" name="Bild 2" descr="http://www.hydroskript.de/images/hy/hyfm111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276475"/>
            <a:ext cx="18002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3434" name="Group 10"/>
          <p:cNvGraphicFramePr>
            <a:graphicFrameLocks noGrp="1"/>
          </p:cNvGraphicFramePr>
          <p:nvPr/>
        </p:nvGraphicFramePr>
        <p:xfrm>
          <a:off x="1908175" y="1700213"/>
          <a:ext cx="3389313" cy="1320800"/>
        </p:xfrm>
        <a:graphic>
          <a:graphicData uri="http://schemas.openxmlformats.org/drawingml/2006/table">
            <a:tbl>
              <a:tblPr/>
              <a:tblGrid>
                <a:gridCol w="3389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53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Grundwasserströmung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55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8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3442" name="Group 18"/>
          <p:cNvGraphicFramePr>
            <a:graphicFrameLocks noGrp="1"/>
          </p:cNvGraphicFramePr>
          <p:nvPr/>
        </p:nvGraphicFramePr>
        <p:xfrm>
          <a:off x="1835150" y="2997200"/>
          <a:ext cx="4922838" cy="2044700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7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5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r: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radialer Abstand zum Förderbrunnen [m]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98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h: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Standrohrspiegelhöhe zur Zeit t [m]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3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t: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Zeit seit Pumpbeginn [s]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3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S: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Speicherkoeffizient [1]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3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T: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Transmissivität [m²/s]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409" name="Text Box 33"/>
          <p:cNvSpPr txBox="1">
            <a:spLocks noChangeArrowheads="1"/>
          </p:cNvSpPr>
          <p:nvPr/>
        </p:nvSpPr>
        <p:spPr bwMode="auto">
          <a:xfrm>
            <a:off x="971550" y="5445125"/>
            <a:ext cx="712946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>
                <a:solidFill>
                  <a:schemeClr val="tx1"/>
                </a:solidFill>
              </a:rPr>
              <a:t>Partielle Differentialgleichung für ein Strömungssystem in einem homogenen, isotropen Grundwasserleiter mit einem radialsymmetrischen Strömungsfeld bei Anströmung nur eines Förderbrunnens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ußzeilenplatzhalter 3"/>
          <p:cNvSpPr txBox="1">
            <a:spLocks noGrp="1"/>
          </p:cNvSpPr>
          <p:nvPr/>
        </p:nvSpPr>
        <p:spPr bwMode="auto">
          <a:xfrm>
            <a:off x="250825" y="6400800"/>
            <a:ext cx="7993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200" b="1">
                <a:solidFill>
                  <a:srgbClr val="244894"/>
                </a:solidFill>
              </a:rPr>
              <a:t>WRRL Hessen - Projekt Maßnahmenprogramm und Bewirtschaftungsplan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Mathematische Grundlagen</a:t>
            </a:r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7956550" y="260350"/>
            <a:ext cx="1008063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>
                <a:solidFill>
                  <a:schemeClr val="bg1"/>
                </a:solidFill>
              </a:rPr>
              <a:t>XXXXXXXXXXXXXXXXXXXXXXXX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79388" y="6381750"/>
            <a:ext cx="5761037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>
                <a:solidFill>
                  <a:schemeClr val="bg1"/>
                </a:solidFill>
              </a:rPr>
              <a:t>XXXXXXXXXXXXXXXXXXXXXXXXXXXXXXXXXXXXXXXX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19970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endParaRPr lang="de-DE" altLang="de-DE">
              <a:solidFill>
                <a:schemeClr val="tx1"/>
              </a:solidFill>
            </a:endParaRPr>
          </a:p>
        </p:txBody>
      </p:sp>
      <p:pic>
        <p:nvPicPr>
          <p:cNvPr id="18439" name="Bild 3" descr="http://www.hydroskript.de/images/hy/hyfm111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989138"/>
            <a:ext cx="33115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19970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endParaRPr lang="de-DE" altLang="de-DE">
              <a:solidFill>
                <a:schemeClr val="tx1"/>
              </a:solidFill>
            </a:endParaRPr>
          </a:p>
        </p:txBody>
      </p:sp>
      <p:pic>
        <p:nvPicPr>
          <p:cNvPr id="18441" name="Bild 4" descr="http://www.hydroskript.de/images/hy/hyfm1117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365625"/>
            <a:ext cx="59769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5482" name="Group 10"/>
          <p:cNvGraphicFramePr>
            <a:graphicFrameLocks noGrp="1"/>
          </p:cNvGraphicFramePr>
          <p:nvPr/>
        </p:nvGraphicFramePr>
        <p:xfrm>
          <a:off x="971550" y="1628775"/>
          <a:ext cx="6178550" cy="2897188"/>
        </p:xfrm>
        <a:graphic>
          <a:graphicData uri="http://schemas.openxmlformats.org/drawingml/2006/table">
            <a:tbl>
              <a:tblPr/>
              <a:tblGrid>
                <a:gridCol w="6178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6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Brunnenfunktion von Theis (1935)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54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97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5490" name="Group 18"/>
          <p:cNvGraphicFramePr>
            <a:graphicFrameLocks noGrp="1"/>
          </p:cNvGraphicFramePr>
          <p:nvPr/>
        </p:nvGraphicFramePr>
        <p:xfrm>
          <a:off x="971550" y="2708275"/>
          <a:ext cx="6375400" cy="2697163"/>
        </p:xfrm>
        <a:graphic>
          <a:graphicData uri="http://schemas.openxmlformats.org/drawingml/2006/table">
            <a:tbl>
              <a:tblPr/>
              <a:tblGrid>
                <a:gridCol w="566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8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7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s:</a:t>
                      </a: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Absenkungsbetrag in einem Brunnen im Abstand r zum F</a:t>
                      </a: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ö</a:t>
                      </a: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rderbrunnen [m]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7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de-DE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Ruhewasserspiegel [m]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7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h:</a:t>
                      </a: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abgesenkter Grundwasserspiegel zur Zeit t [m]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7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de-DE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konstante F</a:t>
                      </a: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ö</a:t>
                      </a: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rderrate [m</a:t>
                      </a: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³</a:t>
                      </a: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/s oder l/min]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7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W(u)</a:t>
                      </a:r>
                      <a:endParaRPr kumimoji="0" lang="de-DE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Theis-Brunnenfunktion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387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0966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ü</a:t>
                      </a: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 u=(r</a:t>
                      </a: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²·</a:t>
                      </a: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S)/(4</a:t>
                      </a: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·</a:t>
                      </a: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·</a:t>
                      </a: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T). γ=0,577216 ist die so genannte Euler-Mascheroni-Konstante.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ußzeilenplatzhalter 3"/>
          <p:cNvSpPr txBox="1">
            <a:spLocks noGrp="1"/>
          </p:cNvSpPr>
          <p:nvPr/>
        </p:nvSpPr>
        <p:spPr bwMode="auto">
          <a:xfrm>
            <a:off x="250825" y="6400800"/>
            <a:ext cx="7993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200" b="1">
                <a:solidFill>
                  <a:srgbClr val="244894"/>
                </a:solidFill>
              </a:rPr>
              <a:t>WRRL Hessen - Projekt Maßnahmenprogramm und Bewirtschaftungsplan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Theis‘sche Voraussetzungen</a:t>
            </a:r>
          </a:p>
        </p:txBody>
      </p:sp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7956550" y="260350"/>
            <a:ext cx="1008063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>
                <a:solidFill>
                  <a:schemeClr val="bg1"/>
                </a:solidFill>
              </a:rPr>
              <a:t>XXXXXXXXXXXXXXXXXXXXXXXX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539750" y="1484313"/>
            <a:ext cx="7920038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 u="sng">
                <a:solidFill>
                  <a:schemeClr val="tx1"/>
                </a:solidFill>
              </a:rPr>
              <a:t>Theis‘ sche Voraussetzungen zur Auswertung eines Pumpversuches: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endParaRPr lang="de-DE" altLang="de-DE" u="sng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>
                <a:solidFill>
                  <a:schemeClr val="tx1"/>
                </a:solidFill>
              </a:rPr>
              <a:t>Der GWL besitzt unendliche seitliche Ausdehnung.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>
                <a:solidFill>
                  <a:schemeClr val="tx1"/>
                </a:solidFill>
              </a:rPr>
              <a:t>Der GWL ist homogen und isotrop.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>
                <a:solidFill>
                  <a:schemeClr val="tx1"/>
                </a:solidFill>
              </a:rPr>
              <a:t>Die GwDruckfläche vor Beginn des Versuchs ist horizontal.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>
                <a:solidFill>
                  <a:schemeClr val="tx1"/>
                </a:solidFill>
              </a:rPr>
              <a:t>Der Brunnen ist über die gesamte Mächtigkeit des GWL verfiltert.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>
                <a:solidFill>
                  <a:schemeClr val="tx1"/>
                </a:solidFill>
              </a:rPr>
              <a:t>Die in dem Brunnen gespeicherte Wassermenge ist vernachlässigbar klein.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>
                <a:solidFill>
                  <a:schemeClr val="tx1"/>
                </a:solidFill>
              </a:rPr>
              <a:t>Die Förderrate während der Absenkung ist konstant.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>
                <a:solidFill>
                  <a:schemeClr val="tx1"/>
                </a:solidFill>
              </a:rPr>
              <a:t>Der Absenkungsbereich ist unbeeinflusst von hydraulisch wirksamen Grundwasserleitergrenzen (z.B. Staugrenzen, Infiltrationsgrenzen)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>
                <a:solidFill>
                  <a:schemeClr val="tx1"/>
                </a:solidFill>
              </a:rPr>
              <a:t>…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>
                <a:solidFill>
                  <a:schemeClr val="accent2"/>
                </a:solidFill>
              </a:rPr>
              <a:t>Pumpversuche liefern hinreichend genau Ergebnisse bei entsprechender Planung und richtiger Auswertung!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>
                <a:solidFill>
                  <a:schemeClr val="accent2"/>
                </a:solidFill>
              </a:rPr>
              <a:t>Voraussetzung: konzeptionelles hydrogeologisches Modell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endParaRPr lang="de-DE" altLang="de-DE">
              <a:solidFill>
                <a:schemeClr val="accent2"/>
              </a:solidFill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79388" y="6381750"/>
            <a:ext cx="5761037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000"/>
              </a:lnSpc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ts val="3000"/>
              </a:lnSpc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>
                <a:solidFill>
                  <a:schemeClr val="bg1"/>
                </a:solidFill>
              </a:rPr>
              <a:t>XXXXXXXXXXXXXXXXXXXXXXXXXXXXXXXXXXXXXXXX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Standarddesign">
  <a:themeElements>
    <a:clrScheme name="2_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1140</Words>
  <Application>Microsoft Office PowerPoint</Application>
  <PresentationFormat>Bildschirmpräsentation (4:3)</PresentationFormat>
  <Paragraphs>259</Paragraphs>
  <Slides>25</Slides>
  <Notes>23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1" baseType="lpstr">
      <vt:lpstr>Arial</vt:lpstr>
      <vt:lpstr>Times New Roman</vt:lpstr>
      <vt:lpstr>Times</vt:lpstr>
      <vt:lpstr>Symbol</vt:lpstr>
      <vt:lpstr>Calibri</vt:lpstr>
      <vt:lpstr>2_Standarddesign</vt:lpstr>
      <vt:lpstr>Fortbildung im Umweltsektor</vt:lpstr>
      <vt:lpstr>Gliederung</vt:lpstr>
      <vt:lpstr>Gliederung</vt:lpstr>
      <vt:lpstr>Pumpversuchsarten (nach DVGW Arbeitsblatt W 111 + IPV)</vt:lpstr>
      <vt:lpstr>Grundwasserleitertest</vt:lpstr>
      <vt:lpstr>Gliederung</vt:lpstr>
      <vt:lpstr>Mathematische Grundlagen</vt:lpstr>
      <vt:lpstr>Mathematische Grundlagen</vt:lpstr>
      <vt:lpstr>Theis‘sche Voraussetzungen</vt:lpstr>
      <vt:lpstr>Einfaches Pumpversuchsschema</vt:lpstr>
      <vt:lpstr>Vorgehensschema</vt:lpstr>
      <vt:lpstr>Grundwasserleitertypen</vt:lpstr>
      <vt:lpstr>Mehrschichtiges Grundwasserstockwerkssystem</vt:lpstr>
      <vt:lpstr>Grundwasserleiterränder</vt:lpstr>
      <vt:lpstr>Einflüsse</vt:lpstr>
      <vt:lpstr>Einflüsse</vt:lpstr>
      <vt:lpstr>Gliederung</vt:lpstr>
      <vt:lpstr>Konzeptionelles hydrogeologisches Modell</vt:lpstr>
      <vt:lpstr>Brunnendaten</vt:lpstr>
      <vt:lpstr>Typische Zeitintervalle</vt:lpstr>
      <vt:lpstr>Typische Zeitintervalle</vt:lpstr>
      <vt:lpstr>Gliederung</vt:lpstr>
      <vt:lpstr>Auswerteverfahren</vt:lpstr>
      <vt:lpstr>Auswerteverfahren</vt:lpstr>
      <vt:lpstr>PowerPoint-Präsentation</vt:lpstr>
    </vt:vector>
  </TitlesOfParts>
  <Company>Hessische Umweltverwaltung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schrein</dc:creator>
  <cp:lastModifiedBy>Stern, Sybille (HLNUG)</cp:lastModifiedBy>
  <cp:revision>251</cp:revision>
  <dcterms:created xsi:type="dcterms:W3CDTF">2007-05-31T11:38:30Z</dcterms:created>
  <dcterms:modified xsi:type="dcterms:W3CDTF">2024-03-11T12:10:32Z</dcterms:modified>
</cp:coreProperties>
</file>